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8" r:id="rId3"/>
    <p:sldId id="267" r:id="rId4"/>
    <p:sldId id="259" r:id="rId5"/>
    <p:sldId id="260" r:id="rId6"/>
    <p:sldId id="261" r:id="rId7"/>
    <p:sldId id="262" r:id="rId8"/>
    <p:sldId id="263" r:id="rId9"/>
    <p:sldId id="264" r:id="rId10"/>
    <p:sldId id="265" r:id="rId11"/>
    <p:sldId id="266" r:id="rId12"/>
    <p:sldId id="257" r:id="rId13"/>
  </p:sldIdLst>
  <p:sldSz cx="9144000" cy="5143500" type="screen16x9"/>
  <p:notesSz cx="6858000" cy="9144000"/>
  <p:embeddedFontLst>
    <p:embeddedFont>
      <p:font typeface="Coming Soon" panose="020B0604020202020204" charset="0"/>
      <p:regular r:id="rId15"/>
    </p:embeddedFont>
    <p:embeddedFont>
      <p:font typeface="Calibri" panose="020F0502020204030204" pitchFamily="34" charset="0"/>
      <p:regular r:id="rId16"/>
      <p:bold r:id="rId17"/>
      <p:italic r:id="rId18"/>
      <p:boldItalic r:id="rId19"/>
    </p:embeddedFont>
    <p:embeddedFont>
      <p:font typeface="Questrial" panose="020B0604020202020204" charset="0"/>
      <p:regular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816"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dc2f4bd4f1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dc2f4bd4f1_0_1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dc2f4bd4f1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dc2f4bd4f1_0_1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24708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dc2f4bd4f1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dc2f4bd4f1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dc2f4bd4f1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dc2f4bd4f1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dc2f4bd4f1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dc2f4bd4f1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dc2f4bd4f1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dc2f4bd4f1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dc2f4bd4f1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dc2f4bd4f1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dc2f4bd4f1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dc2f4bd4f1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dc2f4bd4f1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dc2f4bd4f1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dc2f4bd4f1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dc2f4bd4f1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dc2f4bd4f1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dc2f4bd4f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7.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png"/><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0.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0"/>
            <a:ext cx="9144000" cy="1055100"/>
          </a:xfrm>
          <a:prstGeom prst="rect">
            <a:avLst/>
          </a:prstGeom>
          <a:solidFill>
            <a:srgbClr val="CC0000"/>
          </a:solidFill>
        </p:spPr>
        <p:txBody>
          <a:bodyPr spcFirstLastPara="1" wrap="square" lIns="91425" tIns="91425" rIns="91425" bIns="91425" anchor="ctr" anchorCtr="0">
            <a:noAutofit/>
          </a:bodyPr>
          <a:lstStyle/>
          <a:p>
            <a:pPr marL="0" lvl="0" indent="0" algn="l" rtl="0">
              <a:spcBef>
                <a:spcPts val="0"/>
              </a:spcBef>
              <a:spcAft>
                <a:spcPts val="0"/>
              </a:spcAft>
              <a:buNone/>
            </a:pPr>
            <a:r>
              <a:rPr lang="en-GB" b="1" dirty="0">
                <a:solidFill>
                  <a:schemeClr val="lt1"/>
                </a:solidFill>
                <a:latin typeface="Coming Soon"/>
                <a:ea typeface="Coming Soon"/>
                <a:cs typeface="Coming Soon"/>
                <a:sym typeface="Coming Soon"/>
              </a:rPr>
              <a:t>Highlees Primary School </a:t>
            </a:r>
            <a:endParaRPr b="1" dirty="0">
              <a:solidFill>
                <a:schemeClr val="lt1"/>
              </a:solidFill>
              <a:latin typeface="Coming Soon"/>
              <a:ea typeface="Coming Soon"/>
              <a:cs typeface="Coming Soon"/>
              <a:sym typeface="Coming Soon"/>
            </a:endParaRPr>
          </a:p>
        </p:txBody>
      </p:sp>
      <p:sp>
        <p:nvSpPr>
          <p:cNvPr id="55" name="Google Shape;55;p13"/>
          <p:cNvSpPr txBox="1">
            <a:spLocks noGrp="1"/>
          </p:cNvSpPr>
          <p:nvPr>
            <p:ph type="subTitle" idx="1"/>
          </p:nvPr>
        </p:nvSpPr>
        <p:spPr>
          <a:xfrm>
            <a:off x="0" y="4088400"/>
            <a:ext cx="6412200" cy="1055100"/>
          </a:xfrm>
          <a:prstGeom prst="rect">
            <a:avLst/>
          </a:prstGeom>
          <a:solidFill>
            <a:srgbClr val="CC0000"/>
          </a:solidFill>
        </p:spPr>
        <p:txBody>
          <a:bodyPr spcFirstLastPara="1" wrap="square" lIns="91425" tIns="91425" rIns="91425" bIns="91425" anchor="t" anchorCtr="0">
            <a:noAutofit/>
          </a:bodyPr>
          <a:lstStyle/>
          <a:p>
            <a:pPr marL="0" lvl="0" indent="0" algn="ctr" rtl="0">
              <a:spcBef>
                <a:spcPts val="0"/>
              </a:spcBef>
              <a:spcAft>
                <a:spcPts val="0"/>
              </a:spcAft>
              <a:buNone/>
            </a:pPr>
            <a:r>
              <a:rPr lang="en-GB" b="1">
                <a:solidFill>
                  <a:schemeClr val="lt1"/>
                </a:solidFill>
                <a:latin typeface="Coming Soon"/>
                <a:ea typeface="Coming Soon"/>
                <a:cs typeface="Coming Soon"/>
                <a:sym typeface="Coming Soon"/>
              </a:rPr>
              <a:t>Parent information for the </a:t>
            </a:r>
            <a:endParaRPr b="1">
              <a:solidFill>
                <a:schemeClr val="lt1"/>
              </a:solidFill>
              <a:latin typeface="Coming Soon"/>
              <a:ea typeface="Coming Soon"/>
              <a:cs typeface="Coming Soon"/>
              <a:sym typeface="Coming Soon"/>
            </a:endParaRPr>
          </a:p>
          <a:p>
            <a:pPr marL="0" lvl="0" indent="0" algn="ctr" rtl="0">
              <a:spcBef>
                <a:spcPts val="0"/>
              </a:spcBef>
              <a:spcAft>
                <a:spcPts val="0"/>
              </a:spcAft>
              <a:buNone/>
            </a:pPr>
            <a:r>
              <a:rPr lang="en-GB" b="1">
                <a:solidFill>
                  <a:schemeClr val="lt1"/>
                </a:solidFill>
                <a:latin typeface="Coming Soon"/>
                <a:ea typeface="Coming Soon"/>
                <a:cs typeface="Coming Soon"/>
                <a:sym typeface="Coming Soon"/>
              </a:rPr>
              <a:t>RSHE curriculum</a:t>
            </a:r>
            <a:endParaRPr b="1">
              <a:solidFill>
                <a:schemeClr val="lt1"/>
              </a:solidFill>
              <a:latin typeface="Coming Soon"/>
              <a:ea typeface="Coming Soon"/>
              <a:cs typeface="Coming Soon"/>
              <a:sym typeface="Coming Soon"/>
            </a:endParaRPr>
          </a:p>
        </p:txBody>
      </p:sp>
      <p:pic>
        <p:nvPicPr>
          <p:cNvPr id="56" name="Google Shape;56;p13"/>
          <p:cNvPicPr preferRelativeResize="0"/>
          <p:nvPr/>
        </p:nvPicPr>
        <p:blipFill>
          <a:blip r:embed="rId3">
            <a:alphaModFix/>
          </a:blip>
          <a:stretch>
            <a:fillRect/>
          </a:stretch>
        </p:blipFill>
        <p:spPr>
          <a:xfrm>
            <a:off x="4065164" y="1116901"/>
            <a:ext cx="3384437" cy="2256300"/>
          </a:xfrm>
          <a:prstGeom prst="rect">
            <a:avLst/>
          </a:prstGeom>
          <a:noFill/>
          <a:ln>
            <a:noFill/>
          </a:ln>
        </p:spPr>
      </p:pic>
      <p:pic>
        <p:nvPicPr>
          <p:cNvPr id="57" name="Google Shape;57;p13"/>
          <p:cNvPicPr preferRelativeResize="0"/>
          <p:nvPr/>
        </p:nvPicPr>
        <p:blipFill>
          <a:blip r:embed="rId4">
            <a:alphaModFix/>
          </a:blip>
          <a:stretch>
            <a:fillRect/>
          </a:stretch>
        </p:blipFill>
        <p:spPr>
          <a:xfrm>
            <a:off x="6412150" y="3560000"/>
            <a:ext cx="2731850" cy="1583500"/>
          </a:xfrm>
          <a:prstGeom prst="rect">
            <a:avLst/>
          </a:prstGeom>
          <a:noFill/>
          <a:ln>
            <a:noFill/>
          </a:ln>
        </p:spPr>
      </p:pic>
      <p:pic>
        <p:nvPicPr>
          <p:cNvPr id="58" name="Google Shape;58;p13"/>
          <p:cNvPicPr preferRelativeResize="0"/>
          <p:nvPr/>
        </p:nvPicPr>
        <p:blipFill>
          <a:blip r:embed="rId5">
            <a:alphaModFix/>
          </a:blip>
          <a:stretch>
            <a:fillRect/>
          </a:stretch>
        </p:blipFill>
        <p:spPr>
          <a:xfrm>
            <a:off x="330950" y="1071325"/>
            <a:ext cx="3817509" cy="293402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b" anchorCtr="0">
            <a:noAutofit/>
          </a:bodyPr>
          <a:lstStyle/>
          <a:p>
            <a:pPr marL="0" lvl="0" indent="0" algn="l" rtl="0">
              <a:spcBef>
                <a:spcPts val="0"/>
              </a:spcBef>
              <a:spcAft>
                <a:spcPts val="0"/>
              </a:spcAft>
              <a:buNone/>
            </a:pPr>
            <a:r>
              <a:rPr lang="en-GB" b="1" dirty="0">
                <a:solidFill>
                  <a:schemeClr val="bg1"/>
                </a:solidFill>
                <a:latin typeface="Coming Soon"/>
                <a:ea typeface="Coming Soon"/>
                <a:cs typeface="Coming Soon"/>
                <a:sym typeface="Coming Soon"/>
              </a:rPr>
              <a:t>Highlees Primary School </a:t>
            </a:r>
            <a:endParaRPr b="1" dirty="0">
              <a:solidFill>
                <a:schemeClr val="bg1"/>
              </a:solidFill>
              <a:latin typeface="Coming Soon"/>
              <a:ea typeface="Coming Soon"/>
              <a:cs typeface="Coming Soon"/>
              <a:sym typeface="Coming Soon"/>
            </a:endParaRPr>
          </a:p>
        </p:txBody>
      </p:sp>
      <p:sp>
        <p:nvSpPr>
          <p:cNvPr id="72" name="Google Shape;72;p15"/>
          <p:cNvSpPr txBox="1"/>
          <p:nvPr/>
        </p:nvSpPr>
        <p:spPr>
          <a:xfrm>
            <a:off x="0" y="965400"/>
            <a:ext cx="9144000" cy="41781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Clr>
                <a:schemeClr val="dk1"/>
              </a:buClr>
              <a:buSzPts val="1800"/>
              <a:buChar char="●"/>
            </a:pPr>
            <a:r>
              <a:rPr lang="en-GB" sz="1500" dirty="0">
                <a:solidFill>
                  <a:schemeClr val="dk1"/>
                </a:solidFill>
                <a:latin typeface="Questrial"/>
                <a:ea typeface="Questrial"/>
                <a:cs typeface="Questrial"/>
                <a:sym typeface="Questrial"/>
              </a:rPr>
              <a:t>The </a:t>
            </a:r>
            <a:r>
              <a:rPr lang="en-GB" sz="1500" b="1" dirty="0">
                <a:solidFill>
                  <a:schemeClr val="dk1"/>
                </a:solidFill>
                <a:latin typeface="Questrial"/>
                <a:ea typeface="Questrial"/>
                <a:cs typeface="Questrial"/>
                <a:sym typeface="Questrial"/>
              </a:rPr>
              <a:t>Health Education </a:t>
            </a:r>
            <a:r>
              <a:rPr lang="en-GB" sz="1500" dirty="0">
                <a:solidFill>
                  <a:schemeClr val="dk1"/>
                </a:solidFill>
                <a:latin typeface="Questrial"/>
                <a:ea typeface="Questrial"/>
                <a:cs typeface="Questrial"/>
                <a:sym typeface="Questrial"/>
              </a:rPr>
              <a:t>and </a:t>
            </a:r>
            <a:r>
              <a:rPr lang="en-GB" sz="1500" b="1" dirty="0">
                <a:solidFill>
                  <a:schemeClr val="dk1"/>
                </a:solidFill>
                <a:latin typeface="Questrial"/>
                <a:ea typeface="Questrial"/>
                <a:cs typeface="Questrial"/>
                <a:sym typeface="Questrial"/>
              </a:rPr>
              <a:t>Relationships Education </a:t>
            </a:r>
            <a:r>
              <a:rPr lang="en-GB" sz="1500" dirty="0">
                <a:solidFill>
                  <a:schemeClr val="dk1"/>
                </a:solidFill>
                <a:latin typeface="Questrial"/>
                <a:ea typeface="Questrial"/>
                <a:cs typeface="Questrial"/>
                <a:sym typeface="Questrial"/>
              </a:rPr>
              <a:t>aspects of PSHE (personal, social, </a:t>
            </a:r>
            <a:r>
              <a:rPr lang="en-GB" sz="1500" dirty="0" smtClean="0">
                <a:solidFill>
                  <a:schemeClr val="dk1"/>
                </a:solidFill>
                <a:latin typeface="Questrial"/>
                <a:ea typeface="Questrial"/>
                <a:cs typeface="Questrial"/>
                <a:sym typeface="Questrial"/>
              </a:rPr>
              <a:t>health education) </a:t>
            </a:r>
            <a:r>
              <a:rPr lang="en-GB" sz="1500" dirty="0">
                <a:solidFill>
                  <a:schemeClr val="dk1"/>
                </a:solidFill>
                <a:highlight>
                  <a:srgbClr val="FFFF00"/>
                </a:highlight>
                <a:latin typeface="Questrial"/>
                <a:ea typeface="Questrial"/>
                <a:cs typeface="Questrial"/>
                <a:sym typeface="Questrial"/>
              </a:rPr>
              <a:t>will be compulsory in all primary schools from summer term 2021</a:t>
            </a:r>
            <a:r>
              <a:rPr lang="en-GB" sz="1500" dirty="0">
                <a:solidFill>
                  <a:schemeClr val="dk1"/>
                </a:solidFill>
                <a:latin typeface="Questrial"/>
                <a:ea typeface="Questrial"/>
                <a:cs typeface="Questrial"/>
                <a:sym typeface="Questrial"/>
              </a:rPr>
              <a:t> (latest September 2021). This is known as RSHE (Relationship, sex and health education). </a:t>
            </a:r>
            <a:endParaRPr sz="1500" dirty="0">
              <a:solidFill>
                <a:schemeClr val="dk1"/>
              </a:solidFill>
              <a:latin typeface="Questrial"/>
              <a:ea typeface="Questrial"/>
              <a:cs typeface="Questrial"/>
              <a:sym typeface="Questrial"/>
            </a:endParaRPr>
          </a:p>
          <a:p>
            <a:pPr marL="457200" lvl="0" indent="0" algn="l" rtl="0">
              <a:lnSpc>
                <a:spcPct val="115000"/>
              </a:lnSpc>
              <a:spcBef>
                <a:spcPts val="0"/>
              </a:spcBef>
              <a:spcAft>
                <a:spcPts val="0"/>
              </a:spcAft>
              <a:buNone/>
            </a:pPr>
            <a:endParaRPr sz="1500" dirty="0">
              <a:solidFill>
                <a:schemeClr val="dk1"/>
              </a:solidFill>
              <a:latin typeface="Questrial"/>
              <a:ea typeface="Questrial"/>
              <a:cs typeface="Questrial"/>
              <a:sym typeface="Questrial"/>
            </a:endParaRPr>
          </a:p>
          <a:p>
            <a:pPr marL="457200" lvl="0" indent="-323850" algn="l" rtl="0">
              <a:lnSpc>
                <a:spcPct val="115000"/>
              </a:lnSpc>
              <a:spcBef>
                <a:spcPts val="0"/>
              </a:spcBef>
              <a:spcAft>
                <a:spcPts val="0"/>
              </a:spcAft>
              <a:buClr>
                <a:schemeClr val="dk1"/>
              </a:buClr>
              <a:buSzPts val="1500"/>
              <a:buFont typeface="Questrial"/>
              <a:buChar char="●"/>
            </a:pPr>
            <a:r>
              <a:rPr lang="en-GB" sz="1500" dirty="0">
                <a:solidFill>
                  <a:schemeClr val="dk1"/>
                </a:solidFill>
                <a:latin typeface="Questrial"/>
                <a:ea typeface="Questrial"/>
                <a:cs typeface="Questrial"/>
                <a:sym typeface="Questrial"/>
              </a:rPr>
              <a:t>This covers broad areas of particular relevance and concern to children and young people today. It should ensure that every child is guaranteed a PSHE education that covers mental health and wellbeing, physical health (including healthy lifestyles and first aid) and learning about safe, healthy relationships, including understanding consent and negotiating life online.</a:t>
            </a:r>
            <a:endParaRPr sz="1500" dirty="0">
              <a:solidFill>
                <a:schemeClr val="dk1"/>
              </a:solidFill>
              <a:latin typeface="Questrial"/>
              <a:ea typeface="Questrial"/>
              <a:cs typeface="Questrial"/>
              <a:sym typeface="Questrial"/>
            </a:endParaRPr>
          </a:p>
          <a:p>
            <a:pPr marL="457200" lvl="0" indent="0" algn="l" rtl="0">
              <a:lnSpc>
                <a:spcPct val="115000"/>
              </a:lnSpc>
              <a:spcBef>
                <a:spcPts val="0"/>
              </a:spcBef>
              <a:spcAft>
                <a:spcPts val="0"/>
              </a:spcAft>
              <a:buNone/>
            </a:pPr>
            <a:endParaRPr sz="1500" dirty="0">
              <a:solidFill>
                <a:schemeClr val="dk1"/>
              </a:solidFill>
              <a:latin typeface="Questrial"/>
              <a:ea typeface="Questrial"/>
              <a:cs typeface="Questrial"/>
              <a:sym typeface="Questrial"/>
            </a:endParaRPr>
          </a:p>
          <a:p>
            <a:pPr marL="457200" lvl="0" indent="-323850" algn="l" rtl="0">
              <a:lnSpc>
                <a:spcPct val="115000"/>
              </a:lnSpc>
              <a:spcBef>
                <a:spcPts val="0"/>
              </a:spcBef>
              <a:spcAft>
                <a:spcPts val="0"/>
              </a:spcAft>
              <a:buClr>
                <a:schemeClr val="dk1"/>
              </a:buClr>
              <a:buSzPts val="1500"/>
              <a:buFont typeface="Questrial"/>
              <a:buChar char="●"/>
            </a:pPr>
            <a:r>
              <a:rPr lang="en-GB" sz="1500" dirty="0">
                <a:solidFill>
                  <a:schemeClr val="dk1"/>
                </a:solidFill>
                <a:latin typeface="Questrial"/>
                <a:ea typeface="Questrial"/>
                <a:cs typeface="Questrial"/>
                <a:sym typeface="Questrial"/>
              </a:rPr>
              <a:t>These new </a:t>
            </a:r>
            <a:r>
              <a:rPr lang="en-GB" sz="1500" dirty="0" smtClean="0">
                <a:solidFill>
                  <a:schemeClr val="dk1"/>
                </a:solidFill>
                <a:latin typeface="Questrial"/>
                <a:ea typeface="Questrial"/>
                <a:cs typeface="Questrial"/>
                <a:sym typeface="Questrial"/>
              </a:rPr>
              <a:t>statutory </a:t>
            </a:r>
            <a:r>
              <a:rPr lang="en-GB" sz="1500" dirty="0">
                <a:solidFill>
                  <a:schemeClr val="dk1"/>
                </a:solidFill>
                <a:latin typeface="Questrial"/>
                <a:ea typeface="Questrial"/>
                <a:cs typeface="Questrial"/>
                <a:sym typeface="Questrial"/>
              </a:rPr>
              <a:t>requirements do not extend to sex education at KS1 and 2 (beyond the biological and reproductive aspects schools are already required to cover in science)</a:t>
            </a:r>
            <a:endParaRPr sz="1500" dirty="0">
              <a:solidFill>
                <a:schemeClr val="dk1"/>
              </a:solidFill>
              <a:latin typeface="Questrial"/>
              <a:ea typeface="Questrial"/>
              <a:cs typeface="Questrial"/>
              <a:sym typeface="Questrial"/>
            </a:endParaRPr>
          </a:p>
          <a:p>
            <a:pPr marL="457200" lvl="0" indent="0" algn="l" rtl="0">
              <a:lnSpc>
                <a:spcPct val="115000"/>
              </a:lnSpc>
              <a:spcBef>
                <a:spcPts val="0"/>
              </a:spcBef>
              <a:spcAft>
                <a:spcPts val="0"/>
              </a:spcAft>
              <a:buNone/>
            </a:pPr>
            <a:endParaRPr sz="1500" dirty="0">
              <a:solidFill>
                <a:schemeClr val="dk1"/>
              </a:solidFill>
              <a:latin typeface="Questrial"/>
              <a:ea typeface="Questrial"/>
              <a:cs typeface="Questrial"/>
              <a:sym typeface="Questrial"/>
            </a:endParaRPr>
          </a:p>
          <a:p>
            <a:pPr marL="457200" lvl="0" indent="-323850" algn="l" rtl="0">
              <a:lnSpc>
                <a:spcPct val="115000"/>
              </a:lnSpc>
              <a:spcBef>
                <a:spcPts val="0"/>
              </a:spcBef>
              <a:spcAft>
                <a:spcPts val="0"/>
              </a:spcAft>
              <a:buClr>
                <a:schemeClr val="dk1"/>
              </a:buClr>
              <a:buSzPts val="1500"/>
              <a:buFont typeface="Calibri"/>
              <a:buChar char="●"/>
            </a:pPr>
            <a:r>
              <a:rPr lang="en-GB" sz="1500" dirty="0">
                <a:solidFill>
                  <a:schemeClr val="dk1"/>
                </a:solidFill>
                <a:latin typeface="Questrial"/>
                <a:ea typeface="Questrial"/>
                <a:cs typeface="Questrial"/>
                <a:sym typeface="Questrial"/>
              </a:rPr>
              <a:t>However the Department for </a:t>
            </a:r>
            <a:r>
              <a:rPr lang="en-GB" sz="1500" dirty="0" smtClean="0">
                <a:solidFill>
                  <a:schemeClr val="dk1"/>
                </a:solidFill>
                <a:latin typeface="Questrial"/>
                <a:ea typeface="Questrial"/>
                <a:cs typeface="Questrial"/>
                <a:sym typeface="Questrial"/>
              </a:rPr>
              <a:t>Education </a:t>
            </a:r>
            <a:r>
              <a:rPr lang="en-GB" sz="1500" b="1" i="1" dirty="0">
                <a:solidFill>
                  <a:schemeClr val="dk1"/>
                </a:solidFill>
                <a:latin typeface="Questrial"/>
                <a:ea typeface="Questrial"/>
                <a:cs typeface="Questrial"/>
                <a:sym typeface="Questrial"/>
              </a:rPr>
              <a:t>‘continues to recommend that all primary schools should have a sex education programme tailored to the age and the physical and emotional maturity of the pupils’</a:t>
            </a:r>
            <a:endParaRPr sz="1500" b="1" i="1" dirty="0">
              <a:solidFill>
                <a:schemeClr val="dk1"/>
              </a:solidFill>
              <a:latin typeface="Questrial"/>
              <a:ea typeface="Questrial"/>
              <a:cs typeface="Questrial"/>
              <a:sym typeface="Questrial"/>
            </a:endParaRPr>
          </a:p>
          <a:p>
            <a:pPr marL="0" lvl="0" indent="0" algn="l" rtl="0">
              <a:lnSpc>
                <a:spcPct val="115000"/>
              </a:lnSpc>
              <a:spcBef>
                <a:spcPts val="0"/>
              </a:spcBef>
              <a:spcAft>
                <a:spcPts val="0"/>
              </a:spcAft>
              <a:buNone/>
            </a:pPr>
            <a:endParaRPr sz="3000" dirty="0">
              <a:solidFill>
                <a:schemeClr val="dk1"/>
              </a:solidFill>
            </a:endParaRPr>
          </a:p>
        </p:txBody>
      </p:sp>
      <p:pic>
        <p:nvPicPr>
          <p:cNvPr id="73" name="Google Shape;73;p15"/>
          <p:cNvPicPr preferRelativeResize="0"/>
          <p:nvPr/>
        </p:nvPicPr>
        <p:blipFill>
          <a:blip r:embed="rId5">
            <a:alphaModFix/>
          </a:blip>
          <a:stretch>
            <a:fillRect/>
          </a:stretch>
        </p:blipFill>
        <p:spPr>
          <a:xfrm>
            <a:off x="7887886" y="0"/>
            <a:ext cx="1256116" cy="965401"/>
          </a:xfrm>
          <a:prstGeom prst="rect">
            <a:avLst/>
          </a:prstGeom>
          <a:noFill/>
          <a:ln>
            <a:noFill/>
          </a:ln>
        </p:spPr>
      </p:pic>
      <p:pic>
        <p:nvPicPr>
          <p:cNvPr id="3"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9194" y="2942938"/>
            <a:ext cx="707228" cy="70722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707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b" anchorCtr="0">
            <a:noAutofit/>
          </a:bodyPr>
          <a:lstStyle/>
          <a:p>
            <a:pPr marL="0" lvl="0" indent="0" algn="l" rtl="0">
              <a:spcBef>
                <a:spcPts val="0"/>
              </a:spcBef>
              <a:spcAft>
                <a:spcPts val="0"/>
              </a:spcAft>
              <a:buNone/>
            </a:pPr>
            <a:r>
              <a:rPr lang="en-GB" b="1" dirty="0">
                <a:solidFill>
                  <a:schemeClr val="bg1"/>
                </a:solidFill>
                <a:latin typeface="Coming Soon"/>
                <a:ea typeface="Coming Soon"/>
                <a:cs typeface="Coming Soon"/>
                <a:sym typeface="Coming Soon"/>
              </a:rPr>
              <a:t>Highlees Primary School </a:t>
            </a:r>
            <a:endParaRPr b="1" dirty="0">
              <a:solidFill>
                <a:schemeClr val="bg1"/>
              </a:solidFill>
              <a:latin typeface="Coming Soon"/>
              <a:ea typeface="Coming Soon"/>
              <a:cs typeface="Coming Soon"/>
              <a:sym typeface="Coming Soon"/>
            </a:endParaRPr>
          </a:p>
        </p:txBody>
      </p:sp>
      <p:sp>
        <p:nvSpPr>
          <p:cNvPr id="72" name="Google Shape;72;p15"/>
          <p:cNvSpPr txBox="1"/>
          <p:nvPr/>
        </p:nvSpPr>
        <p:spPr>
          <a:xfrm>
            <a:off x="0" y="965400"/>
            <a:ext cx="9144000" cy="4178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sz="3000" dirty="0">
              <a:solidFill>
                <a:schemeClr val="dk1"/>
              </a:solidFill>
            </a:endParaRPr>
          </a:p>
        </p:txBody>
      </p:sp>
      <p:pic>
        <p:nvPicPr>
          <p:cNvPr id="73" name="Google Shape;73;p15"/>
          <p:cNvPicPr preferRelativeResize="0"/>
          <p:nvPr/>
        </p:nvPicPr>
        <p:blipFill>
          <a:blip r:embed="rId3">
            <a:alphaModFix/>
          </a:blip>
          <a:stretch>
            <a:fillRect/>
          </a:stretch>
        </p:blipFill>
        <p:spPr>
          <a:xfrm>
            <a:off x="7887886" y="0"/>
            <a:ext cx="1256116" cy="965401"/>
          </a:xfrm>
          <a:prstGeom prst="rect">
            <a:avLst/>
          </a:prstGeom>
          <a:noFill/>
          <a:ln>
            <a:noFill/>
          </a:ln>
        </p:spPr>
      </p:pic>
      <p:sp>
        <p:nvSpPr>
          <p:cNvPr id="3" name="TextBox 2"/>
          <p:cNvSpPr txBox="1"/>
          <p:nvPr/>
        </p:nvSpPr>
        <p:spPr>
          <a:xfrm>
            <a:off x="200722" y="1211766"/>
            <a:ext cx="4014439" cy="3385542"/>
          </a:xfrm>
          <a:prstGeom prst="rect">
            <a:avLst/>
          </a:prstGeom>
          <a:solidFill>
            <a:srgbClr val="00FF99"/>
          </a:solidFill>
        </p:spPr>
        <p:txBody>
          <a:bodyPr wrap="square" rtlCol="0">
            <a:spAutoFit/>
          </a:bodyPr>
          <a:lstStyle/>
          <a:p>
            <a:r>
              <a:rPr lang="en-GB" sz="1600" b="1" dirty="0" smtClean="0">
                <a:latin typeface="Questrial" panose="020B0604020202020204" charset="0"/>
              </a:rPr>
              <a:t>Science </a:t>
            </a:r>
            <a:r>
              <a:rPr lang="en-GB" sz="1600" b="1" dirty="0">
                <a:latin typeface="Questrial" panose="020B0604020202020204" charset="0"/>
              </a:rPr>
              <a:t>&amp; Sex Education in KS1</a:t>
            </a:r>
          </a:p>
          <a:p>
            <a:endParaRPr lang="en-GB" sz="1600" dirty="0">
              <a:latin typeface="Questrial" panose="020B0604020202020204" charset="0"/>
            </a:endParaRPr>
          </a:p>
          <a:p>
            <a:pPr marL="285750" indent="-285750">
              <a:buFont typeface="Arial" panose="020B0604020202020204" pitchFamily="34" charset="0"/>
              <a:buChar char="•"/>
            </a:pPr>
            <a:r>
              <a:rPr lang="en-GB" sz="1600" dirty="0">
                <a:latin typeface="Questrial" panose="020B0604020202020204" charset="0"/>
              </a:rPr>
              <a:t>identify, name, draw and label the basic parts of the human body and say which part of the body is associated with each sense</a:t>
            </a:r>
          </a:p>
          <a:p>
            <a:pPr marL="285750" indent="-285750">
              <a:buFont typeface="Arial" panose="020B0604020202020204" pitchFamily="34" charset="0"/>
              <a:buChar char="•"/>
            </a:pPr>
            <a:endParaRPr lang="en-GB" sz="1600" dirty="0">
              <a:latin typeface="Questrial" panose="020B0604020202020204" charset="0"/>
            </a:endParaRPr>
          </a:p>
          <a:p>
            <a:pPr marL="285750" indent="-285750">
              <a:buFont typeface="Arial" panose="020B0604020202020204" pitchFamily="34" charset="0"/>
              <a:buChar char="•"/>
            </a:pPr>
            <a:r>
              <a:rPr lang="en-GB" sz="1600" dirty="0">
                <a:latin typeface="Questrial" panose="020B0604020202020204" charset="0"/>
              </a:rPr>
              <a:t>notice that animals, including humans, have offspring which grow into adults</a:t>
            </a:r>
          </a:p>
          <a:p>
            <a:endParaRPr lang="en-GB" dirty="0"/>
          </a:p>
          <a:p>
            <a:endParaRPr lang="en-GB" dirty="0"/>
          </a:p>
          <a:p>
            <a:endParaRPr lang="en-GB" dirty="0" smtClean="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7" name="TextBox 6"/>
          <p:cNvSpPr txBox="1"/>
          <p:nvPr/>
        </p:nvSpPr>
        <p:spPr>
          <a:xfrm>
            <a:off x="4847064" y="1211766"/>
            <a:ext cx="4051609" cy="3785652"/>
          </a:xfrm>
          <a:prstGeom prst="rect">
            <a:avLst/>
          </a:prstGeom>
          <a:solidFill>
            <a:srgbClr val="00FF99"/>
          </a:solidFill>
        </p:spPr>
        <p:txBody>
          <a:bodyPr wrap="square" rtlCol="0">
            <a:spAutoFit/>
          </a:bodyPr>
          <a:lstStyle/>
          <a:p>
            <a:r>
              <a:rPr lang="en-GB" sz="1600" b="1" dirty="0" smtClean="0">
                <a:latin typeface="Questrial" panose="020B0604020202020204" charset="0"/>
              </a:rPr>
              <a:t>Science </a:t>
            </a:r>
            <a:r>
              <a:rPr lang="en-GB" sz="1600" b="1" dirty="0">
                <a:latin typeface="Questrial" panose="020B0604020202020204" charset="0"/>
              </a:rPr>
              <a:t>&amp; Sex Education in </a:t>
            </a:r>
            <a:r>
              <a:rPr lang="en-GB" sz="1600" b="1" dirty="0" smtClean="0">
                <a:latin typeface="Questrial" panose="020B0604020202020204" charset="0"/>
              </a:rPr>
              <a:t>KS2</a:t>
            </a:r>
            <a:endParaRPr lang="en-GB" sz="1600" b="1" dirty="0">
              <a:latin typeface="Questrial" panose="020B0604020202020204" charset="0"/>
            </a:endParaRPr>
          </a:p>
          <a:p>
            <a:endParaRPr lang="en-GB" sz="1600" dirty="0">
              <a:latin typeface="Questrial" panose="020B0604020202020204" charset="0"/>
            </a:endParaRPr>
          </a:p>
          <a:p>
            <a:pPr marL="285750" indent="-285750">
              <a:buFont typeface="Arial" panose="020B0604020202020204" pitchFamily="34" charset="0"/>
              <a:buChar char="•"/>
            </a:pPr>
            <a:r>
              <a:rPr lang="en-US" sz="1600" dirty="0">
                <a:latin typeface="Questrial" panose="020B0604020202020204" charset="0"/>
              </a:rPr>
              <a:t>describe the differences in the life cycles of a mammal, an amphibian, an insect and a bird </a:t>
            </a:r>
            <a:endParaRPr lang="en-US" sz="1600" dirty="0" smtClean="0">
              <a:latin typeface="Questrial" panose="020B0604020202020204" charset="0"/>
            </a:endParaRPr>
          </a:p>
          <a:p>
            <a:endParaRPr lang="en-US" sz="1600" dirty="0">
              <a:latin typeface="Questrial" panose="020B0604020202020204" charset="0"/>
            </a:endParaRPr>
          </a:p>
          <a:p>
            <a:pPr marL="285750" indent="-285750">
              <a:buFont typeface="Arial" panose="020B0604020202020204" pitchFamily="34" charset="0"/>
              <a:buChar char="•"/>
            </a:pPr>
            <a:r>
              <a:rPr lang="en-US" sz="1600" dirty="0">
                <a:latin typeface="Questrial" panose="020B0604020202020204" charset="0"/>
              </a:rPr>
              <a:t>describe the life process of reproduction in some plants and </a:t>
            </a:r>
            <a:r>
              <a:rPr lang="en-US" sz="1600" dirty="0" smtClean="0">
                <a:latin typeface="Questrial" panose="020B0604020202020204" charset="0"/>
              </a:rPr>
              <a:t>animals</a:t>
            </a:r>
          </a:p>
          <a:p>
            <a:endParaRPr lang="en-US" sz="1600" dirty="0">
              <a:latin typeface="Questrial" panose="020B0604020202020204" charset="0"/>
            </a:endParaRPr>
          </a:p>
          <a:p>
            <a:pPr marL="285750" indent="-285750">
              <a:buFont typeface="Arial" panose="020B0604020202020204" pitchFamily="34" charset="0"/>
              <a:buChar char="•"/>
            </a:pPr>
            <a:r>
              <a:rPr lang="en-US" sz="1600" dirty="0">
                <a:latin typeface="Questrial" panose="020B0604020202020204" charset="0"/>
              </a:rPr>
              <a:t>describe the changes as humans develop to old </a:t>
            </a:r>
            <a:r>
              <a:rPr lang="en-US" sz="1600" dirty="0" smtClean="0">
                <a:latin typeface="Questrial" panose="020B0604020202020204" charset="0"/>
              </a:rPr>
              <a:t>age</a:t>
            </a:r>
          </a:p>
          <a:p>
            <a:endParaRPr lang="en-US" sz="1600" dirty="0">
              <a:latin typeface="Questrial" panose="020B0604020202020204" charset="0"/>
            </a:endParaRPr>
          </a:p>
          <a:p>
            <a:pPr marL="285750" indent="-285750">
              <a:buFont typeface="Arial" panose="020B0604020202020204" pitchFamily="34" charset="0"/>
              <a:buChar char="•"/>
            </a:pPr>
            <a:r>
              <a:rPr lang="en-US" sz="1600" dirty="0">
                <a:latin typeface="Questrial" panose="020B0604020202020204" charset="0"/>
              </a:rPr>
              <a:t>learn about the changes experienced in </a:t>
            </a:r>
            <a:r>
              <a:rPr lang="en-US" sz="1600" dirty="0" smtClean="0">
                <a:latin typeface="Questrial" panose="020B0604020202020204" charset="0"/>
              </a:rPr>
              <a:t>puberty</a:t>
            </a:r>
            <a:endParaRPr lang="en-GB" sz="1600" dirty="0" smtClean="0">
              <a:latin typeface="Questrial" panose="020B0604020202020204" charset="0"/>
            </a:endParaRPr>
          </a:p>
        </p:txBody>
      </p:sp>
    </p:spTree>
    <p:extLst>
      <p:ext uri="{BB962C8B-B14F-4D97-AF65-F5344CB8AC3E}">
        <p14:creationId xmlns:p14="http://schemas.microsoft.com/office/powerpoint/2010/main" val="38582814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Relationships Education?</a:t>
            </a:r>
            <a:endParaRPr b="1">
              <a:latin typeface="Coming Soon"/>
              <a:ea typeface="Coming Soon"/>
              <a:cs typeface="Coming Soon"/>
              <a:sym typeface="Coming Soon"/>
            </a:endParaRPr>
          </a:p>
        </p:txBody>
      </p:sp>
      <p:sp>
        <p:nvSpPr>
          <p:cNvPr id="79" name="Google Shape;79;p16"/>
          <p:cNvSpPr txBox="1"/>
          <p:nvPr/>
        </p:nvSpPr>
        <p:spPr>
          <a:xfrm>
            <a:off x="0" y="965400"/>
            <a:ext cx="9144000" cy="4178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4B4B4B"/>
                </a:solidFill>
                <a:latin typeface="Questrial"/>
                <a:ea typeface="Questrial"/>
                <a:cs typeface="Questrial"/>
                <a:sym typeface="Questrial"/>
              </a:rPr>
              <a:t>Relationships Education in primary schools will protect children.</a:t>
            </a:r>
            <a:endParaRPr dirty="0">
              <a:solidFill>
                <a:srgbClr val="4B4B4B"/>
              </a:solidFill>
              <a:latin typeface="Questrial"/>
              <a:ea typeface="Questrial"/>
              <a:cs typeface="Questrial"/>
              <a:sym typeface="Questrial"/>
            </a:endParaRPr>
          </a:p>
          <a:p>
            <a:pPr marL="0" lvl="0" indent="0" algn="l" rtl="0">
              <a:lnSpc>
                <a:spcPct val="115000"/>
              </a:lnSpc>
              <a:spcBef>
                <a:spcPts val="0"/>
              </a:spcBef>
              <a:spcAft>
                <a:spcPts val="0"/>
              </a:spcAft>
              <a:buClr>
                <a:schemeClr val="dk1"/>
              </a:buClr>
              <a:buSzPts val="1100"/>
              <a:buFont typeface="Arial"/>
              <a:buNone/>
            </a:pPr>
            <a:endParaRPr dirty="0">
              <a:solidFill>
                <a:srgbClr val="4B4B4B"/>
              </a:solidFill>
              <a:latin typeface="Questrial"/>
              <a:ea typeface="Questrial"/>
              <a:cs typeface="Questrial"/>
              <a:sym typeface="Questrial"/>
            </a:endParaRPr>
          </a:p>
          <a:p>
            <a:pPr marL="0" lvl="0" indent="0" algn="l" rtl="0">
              <a:lnSpc>
                <a:spcPct val="115000"/>
              </a:lnSpc>
              <a:spcBef>
                <a:spcPts val="0"/>
              </a:spcBef>
              <a:spcAft>
                <a:spcPts val="0"/>
              </a:spcAft>
              <a:buClr>
                <a:schemeClr val="dk1"/>
              </a:buClr>
              <a:buSzPts val="1100"/>
              <a:buFont typeface="Arial"/>
              <a:buNone/>
            </a:pPr>
            <a:r>
              <a:rPr lang="en-GB" dirty="0">
                <a:solidFill>
                  <a:srgbClr val="4B4B4B"/>
                </a:solidFill>
                <a:latin typeface="Questrial"/>
                <a:ea typeface="Questrial"/>
                <a:cs typeface="Questrial"/>
                <a:sym typeface="Questrial"/>
              </a:rPr>
              <a:t>The new Government guidance sets out the content under the following headings:</a:t>
            </a:r>
            <a:r>
              <a:rPr lang="en-GB" b="1" i="1" dirty="0">
                <a:solidFill>
                  <a:srgbClr val="4B4B4B"/>
                </a:solidFill>
                <a:latin typeface="Questrial"/>
                <a:ea typeface="Questrial"/>
                <a:cs typeface="Questrial"/>
                <a:sym typeface="Questrial"/>
              </a:rPr>
              <a:t> ‘Families and people who care for me’, ‘Caring friendships’, ‘Respectful relationships’, ‘Online relationships’, ‘Being safe’.</a:t>
            </a:r>
            <a:endParaRPr b="1" i="1" dirty="0">
              <a:solidFill>
                <a:srgbClr val="4B4B4B"/>
              </a:solidFill>
              <a:latin typeface="Questrial"/>
              <a:ea typeface="Questrial"/>
              <a:cs typeface="Questrial"/>
              <a:sym typeface="Questrial"/>
            </a:endParaRPr>
          </a:p>
          <a:p>
            <a:pPr marL="0" lvl="0" indent="0" algn="l" rtl="0">
              <a:lnSpc>
                <a:spcPct val="115000"/>
              </a:lnSpc>
              <a:spcBef>
                <a:spcPts val="0"/>
              </a:spcBef>
              <a:spcAft>
                <a:spcPts val="0"/>
              </a:spcAft>
              <a:buClr>
                <a:schemeClr val="dk1"/>
              </a:buClr>
              <a:buSzPts val="1100"/>
              <a:buFont typeface="Arial"/>
              <a:buNone/>
            </a:pPr>
            <a:r>
              <a:rPr lang="en-GB" dirty="0">
                <a:solidFill>
                  <a:srgbClr val="4B4B4B"/>
                </a:solidFill>
                <a:latin typeface="Questrial"/>
                <a:ea typeface="Questrial"/>
                <a:cs typeface="Questrial"/>
                <a:sym typeface="Questrial"/>
              </a:rPr>
              <a:t>There is widespread agreement that children need to be able to recognise abusive behaviour and to know how to seek help if they are worried about abuse or experience it.  The new guidance states that by the end of primary school all children should know:</a:t>
            </a:r>
            <a:r>
              <a:rPr lang="en-GB" b="1" i="1" dirty="0">
                <a:solidFill>
                  <a:srgbClr val="4B4B4B"/>
                </a:solidFill>
                <a:latin typeface="Questrial"/>
                <a:ea typeface="Questrial"/>
                <a:cs typeface="Questrial"/>
                <a:sym typeface="Questrial"/>
              </a:rPr>
              <a:t> ‘how to report concerns or abuse, and the vocabulary and confidence needed to do so’.</a:t>
            </a:r>
            <a:endParaRPr b="1" i="1" dirty="0">
              <a:solidFill>
                <a:srgbClr val="4B4B4B"/>
              </a:solidFill>
              <a:latin typeface="Questrial"/>
              <a:ea typeface="Questrial"/>
              <a:cs typeface="Questrial"/>
              <a:sym typeface="Questrial"/>
            </a:endParaRPr>
          </a:p>
          <a:p>
            <a:pPr marL="0" lvl="0" indent="0" algn="l" rtl="0">
              <a:lnSpc>
                <a:spcPct val="115000"/>
              </a:lnSpc>
              <a:spcBef>
                <a:spcPts val="0"/>
              </a:spcBef>
              <a:spcAft>
                <a:spcPts val="0"/>
              </a:spcAft>
              <a:buNone/>
            </a:pPr>
            <a:r>
              <a:rPr lang="en-GB" dirty="0">
                <a:solidFill>
                  <a:srgbClr val="4B4B4B"/>
                </a:solidFill>
                <a:latin typeface="Questrial"/>
                <a:ea typeface="Questrial"/>
                <a:cs typeface="Questrial"/>
                <a:sym typeface="Questrial"/>
              </a:rPr>
              <a:t>RSHE at Highlees aims to put in place the building blocks needed for positive and safe relationships of all kinds. This will start with family and friends, how to treat each other with kindness, and recognising the difference between online and offline friendships.</a:t>
            </a:r>
            <a:endParaRPr dirty="0">
              <a:solidFill>
                <a:srgbClr val="4B4B4B"/>
              </a:solidFill>
              <a:latin typeface="Questrial"/>
              <a:ea typeface="Questrial"/>
              <a:cs typeface="Questrial"/>
              <a:sym typeface="Questrial"/>
            </a:endParaRPr>
          </a:p>
          <a:p>
            <a:pPr marL="0" lvl="0" indent="0" algn="l" rtl="0">
              <a:lnSpc>
                <a:spcPct val="115000"/>
              </a:lnSpc>
              <a:spcBef>
                <a:spcPts val="0"/>
              </a:spcBef>
              <a:spcAft>
                <a:spcPts val="0"/>
              </a:spcAft>
              <a:buClr>
                <a:schemeClr val="dk1"/>
              </a:buClr>
              <a:buSzPts val="1100"/>
              <a:buFont typeface="Arial"/>
              <a:buNone/>
            </a:pPr>
            <a:endParaRPr dirty="0">
              <a:solidFill>
                <a:srgbClr val="4B4B4B"/>
              </a:solidFill>
              <a:latin typeface="Questrial"/>
              <a:ea typeface="Questrial"/>
              <a:cs typeface="Questrial"/>
              <a:sym typeface="Questrial"/>
            </a:endParaRPr>
          </a:p>
          <a:p>
            <a:pPr marL="0" lvl="0" indent="0" algn="l" rtl="0">
              <a:lnSpc>
                <a:spcPct val="115000"/>
              </a:lnSpc>
              <a:spcBef>
                <a:spcPts val="0"/>
              </a:spcBef>
              <a:spcAft>
                <a:spcPts val="0"/>
              </a:spcAft>
              <a:buClr>
                <a:schemeClr val="dk1"/>
              </a:buClr>
              <a:buSzPts val="1100"/>
              <a:buFont typeface="Arial"/>
              <a:buNone/>
            </a:pPr>
            <a:r>
              <a:rPr lang="en-GB" dirty="0">
                <a:solidFill>
                  <a:srgbClr val="4B4B4B"/>
                </a:solidFill>
                <a:latin typeface="Questrial"/>
                <a:ea typeface="Questrial"/>
                <a:cs typeface="Questrial"/>
                <a:sym typeface="Questrial"/>
              </a:rPr>
              <a:t>The new Government guidance is compatible with the Equalities Act 2010 – </a:t>
            </a:r>
            <a:r>
              <a:rPr lang="en-GB" b="1" i="1" u="sng" dirty="0">
                <a:solidFill>
                  <a:srgbClr val="4B4B4B"/>
                </a:solidFill>
                <a:latin typeface="Questrial"/>
                <a:ea typeface="Questrial"/>
                <a:cs typeface="Questrial"/>
                <a:sym typeface="Questrial"/>
              </a:rPr>
              <a:t>“Relationships Education should promote equal, safe and enjoyable relationships and be taught in a way which fosters LGBT and gender equality” – The Sex Education Forum. </a:t>
            </a:r>
            <a:endParaRPr b="1" i="1" u="sng" dirty="0">
              <a:solidFill>
                <a:srgbClr val="4B4B4B"/>
              </a:solidFill>
              <a:latin typeface="Questrial"/>
              <a:ea typeface="Questrial"/>
              <a:cs typeface="Questrial"/>
              <a:sym typeface="Questrial"/>
            </a:endParaRPr>
          </a:p>
          <a:p>
            <a:pPr marL="0" lvl="0" indent="0" algn="l" rtl="0">
              <a:lnSpc>
                <a:spcPct val="115000"/>
              </a:lnSpc>
              <a:spcBef>
                <a:spcPts val="0"/>
              </a:spcBef>
              <a:spcAft>
                <a:spcPts val="0"/>
              </a:spcAft>
              <a:buNone/>
            </a:pPr>
            <a:endParaRPr sz="1500" dirty="0">
              <a:solidFill>
                <a:schemeClr val="dk1"/>
              </a:solidFill>
              <a:latin typeface="Questrial"/>
              <a:ea typeface="Questrial"/>
              <a:cs typeface="Questrial"/>
              <a:sym typeface="Questrial"/>
            </a:endParaRPr>
          </a:p>
          <a:p>
            <a:pPr marL="0" lvl="0" indent="0" algn="l" rtl="0">
              <a:lnSpc>
                <a:spcPct val="115000"/>
              </a:lnSpc>
              <a:spcBef>
                <a:spcPts val="0"/>
              </a:spcBef>
              <a:spcAft>
                <a:spcPts val="0"/>
              </a:spcAft>
              <a:buNone/>
            </a:pPr>
            <a:endParaRPr sz="3000" dirty="0">
              <a:solidFill>
                <a:schemeClr val="dk1"/>
              </a:solidFill>
            </a:endParaRPr>
          </a:p>
        </p:txBody>
      </p:sp>
      <p:pic>
        <p:nvPicPr>
          <p:cNvPr id="80" name="Google Shape;80;p16"/>
          <p:cNvPicPr preferRelativeResize="0"/>
          <p:nvPr/>
        </p:nvPicPr>
        <p:blipFill>
          <a:blip r:embed="rId5">
            <a:alphaModFix/>
          </a:blip>
          <a:stretch>
            <a:fillRect/>
          </a:stretch>
        </p:blipFill>
        <p:spPr>
          <a:xfrm>
            <a:off x="7887886" y="0"/>
            <a:ext cx="1256116" cy="965401"/>
          </a:xfrm>
          <a:prstGeom prst="rect">
            <a:avLst/>
          </a:prstGeom>
          <a:noFill/>
          <a:ln>
            <a:noFill/>
          </a:ln>
        </p:spPr>
      </p:pic>
      <p:pic>
        <p:nvPicPr>
          <p:cNvPr id="2"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12975" y="4479847"/>
            <a:ext cx="663653" cy="66365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682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84"/>
        <p:cNvGrpSpPr/>
        <p:nvPr/>
      </p:nvGrpSpPr>
      <p:grpSpPr>
        <a:xfrm>
          <a:off x="0" y="0"/>
          <a:ext cx="0" cy="0"/>
          <a:chOff x="0" y="0"/>
          <a:chExt cx="0" cy="0"/>
        </a:xfrm>
      </p:grpSpPr>
      <p:sp>
        <p:nvSpPr>
          <p:cNvPr id="85" name="Google Shape;85;p17"/>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RSHE in EYFS?</a:t>
            </a:r>
            <a:endParaRPr b="1">
              <a:latin typeface="Coming Soon"/>
              <a:ea typeface="Coming Soon"/>
              <a:cs typeface="Coming Soon"/>
              <a:sym typeface="Coming Soon"/>
            </a:endParaRPr>
          </a:p>
        </p:txBody>
      </p:sp>
      <p:pic>
        <p:nvPicPr>
          <p:cNvPr id="86" name="Google Shape;86;p17"/>
          <p:cNvPicPr preferRelativeResize="0"/>
          <p:nvPr/>
        </p:nvPicPr>
        <p:blipFill>
          <a:blip r:embed="rId5">
            <a:alphaModFix/>
          </a:blip>
          <a:stretch>
            <a:fillRect/>
          </a:stretch>
        </p:blipFill>
        <p:spPr>
          <a:xfrm>
            <a:off x="7478512" y="0"/>
            <a:ext cx="1665488" cy="965400"/>
          </a:xfrm>
          <a:prstGeom prst="rect">
            <a:avLst/>
          </a:prstGeom>
          <a:noFill/>
          <a:ln>
            <a:noFill/>
          </a:ln>
        </p:spPr>
      </p:pic>
      <p:sp>
        <p:nvSpPr>
          <p:cNvPr id="87" name="Google Shape;87;p17"/>
          <p:cNvSpPr txBox="1"/>
          <p:nvPr/>
        </p:nvSpPr>
        <p:spPr>
          <a:xfrm>
            <a:off x="330950" y="1199700"/>
            <a:ext cx="8521800" cy="36543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Questrial"/>
                <a:ea typeface="Questrial"/>
                <a:cs typeface="Questrial"/>
                <a:sym typeface="Questrial"/>
              </a:rPr>
              <a:t>In our Early Years Classes the children will be taught;</a:t>
            </a:r>
            <a:endParaRPr>
              <a:latin typeface="Questrial"/>
              <a:ea typeface="Questrial"/>
              <a:cs typeface="Questrial"/>
              <a:sym typeface="Questrial"/>
            </a:endParaRPr>
          </a:p>
          <a:p>
            <a:pPr marL="0" lvl="0" indent="0" algn="l" rtl="0">
              <a:spcBef>
                <a:spcPts val="0"/>
              </a:spcBef>
              <a:spcAft>
                <a:spcPts val="0"/>
              </a:spcAft>
              <a:buNone/>
            </a:pPr>
            <a:endParaRPr>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name parts of the body.</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tell you some things I can do and foods I can eat to be healthy.</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understand that we all grow from babies to adults.</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express how I feel about moving to Year 1.</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talk about my worries and/or the things I am looking forward to about being in Year 1.</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share my memories of the best bits of this year in Reception.</a:t>
            </a:r>
            <a:endParaRPr>
              <a:latin typeface="Questrial"/>
              <a:ea typeface="Questrial"/>
              <a:cs typeface="Questrial"/>
              <a:sym typeface="Questrial"/>
            </a:endParaRPr>
          </a:p>
        </p:txBody>
      </p:sp>
      <p:pic>
        <p:nvPicPr>
          <p:cNvPr id="88" name="Google Shape;88;p17"/>
          <p:cNvPicPr preferRelativeResize="0"/>
          <p:nvPr/>
        </p:nvPicPr>
        <p:blipFill>
          <a:blip r:embed="rId6">
            <a:alphaModFix/>
          </a:blip>
          <a:stretch>
            <a:fillRect/>
          </a:stretch>
        </p:blipFill>
        <p:spPr>
          <a:xfrm>
            <a:off x="6094975" y="1199700"/>
            <a:ext cx="2757776" cy="1294325"/>
          </a:xfrm>
          <a:prstGeom prst="rect">
            <a:avLst/>
          </a:prstGeom>
          <a:noFill/>
          <a:ln>
            <a:noFill/>
          </a:ln>
        </p:spPr>
      </p:pic>
      <p:pic>
        <p:nvPicPr>
          <p:cNvPr id="2"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538689" y="3568390"/>
            <a:ext cx="908979" cy="908979"/>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7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8"/>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RSHE in Year 1?</a:t>
            </a:r>
            <a:endParaRPr b="1">
              <a:latin typeface="Coming Soon"/>
              <a:ea typeface="Coming Soon"/>
              <a:cs typeface="Coming Soon"/>
              <a:sym typeface="Coming Soon"/>
            </a:endParaRPr>
          </a:p>
        </p:txBody>
      </p:sp>
      <p:pic>
        <p:nvPicPr>
          <p:cNvPr id="94" name="Google Shape;94;p18"/>
          <p:cNvPicPr preferRelativeResize="0"/>
          <p:nvPr/>
        </p:nvPicPr>
        <p:blipFill>
          <a:blip r:embed="rId5">
            <a:alphaModFix/>
          </a:blip>
          <a:stretch>
            <a:fillRect/>
          </a:stretch>
        </p:blipFill>
        <p:spPr>
          <a:xfrm>
            <a:off x="7478512" y="0"/>
            <a:ext cx="1665488" cy="965400"/>
          </a:xfrm>
          <a:prstGeom prst="rect">
            <a:avLst/>
          </a:prstGeom>
          <a:noFill/>
          <a:ln>
            <a:noFill/>
          </a:ln>
        </p:spPr>
      </p:pic>
      <p:sp>
        <p:nvSpPr>
          <p:cNvPr id="95" name="Google Shape;95;p18"/>
          <p:cNvSpPr txBox="1"/>
          <p:nvPr/>
        </p:nvSpPr>
        <p:spPr>
          <a:xfrm>
            <a:off x="330950" y="1199700"/>
            <a:ext cx="8521800" cy="365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Questrial"/>
                <a:ea typeface="Questrial"/>
                <a:cs typeface="Questrial"/>
                <a:sym typeface="Questrial"/>
              </a:rPr>
              <a:t>In our Year 1 Classes the children will be taught;</a:t>
            </a:r>
            <a:endParaRPr>
              <a:latin typeface="Questrial"/>
              <a:ea typeface="Questrial"/>
              <a:cs typeface="Questrial"/>
              <a:sym typeface="Questrial"/>
            </a:endParaRPr>
          </a:p>
          <a:p>
            <a:pPr marL="0" lvl="0" indent="0" algn="l" rtl="0">
              <a:spcBef>
                <a:spcPts val="0"/>
              </a:spcBef>
              <a:spcAft>
                <a:spcPts val="0"/>
              </a:spcAft>
              <a:buNone/>
            </a:pPr>
            <a:endParaRPr>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am starting to understand the life cycles of animals and humans.</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tell you some things about me that have changed and some things about me that have stayed the same.</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tell you how my body has changed since I was a baby.</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can identify the parts of the body that make boys different to girls and can use the correct names for these: penis, testicles, vagina, vulva, and anus.</a:t>
            </a:r>
            <a:endParaRPr>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a:solidFill>
                  <a:srgbClr val="666666"/>
                </a:solidFill>
                <a:latin typeface="Questrial"/>
                <a:ea typeface="Questrial"/>
                <a:cs typeface="Questrial"/>
                <a:sym typeface="Questrial"/>
              </a:rPr>
              <a:t>I understand that every time I learn something new I change a little bit.</a:t>
            </a:r>
            <a:endParaRPr>
              <a:solidFill>
                <a:srgbClr val="666666"/>
              </a:solidFill>
              <a:latin typeface="Questrial"/>
              <a:ea typeface="Questrial"/>
              <a:cs typeface="Questrial"/>
              <a:sym typeface="Questrial"/>
            </a:endParaRPr>
          </a:p>
          <a:p>
            <a:pPr marL="0" lvl="0" indent="0" algn="l" rtl="0">
              <a:spcBef>
                <a:spcPts val="0"/>
              </a:spcBef>
              <a:spcAft>
                <a:spcPts val="0"/>
              </a:spcAft>
              <a:buNone/>
            </a:pPr>
            <a:r>
              <a:rPr lang="en-GB">
                <a:solidFill>
                  <a:srgbClr val="666666"/>
                </a:solidFill>
                <a:latin typeface="Questrial"/>
                <a:ea typeface="Questrial"/>
                <a:cs typeface="Questrial"/>
                <a:sym typeface="Questrial"/>
              </a:rPr>
              <a:t>I can tell you about changes that have happened in my life. </a:t>
            </a:r>
            <a:endParaRPr>
              <a:latin typeface="Questrial"/>
              <a:ea typeface="Questrial"/>
              <a:cs typeface="Questrial"/>
              <a:sym typeface="Questrial"/>
            </a:endParaRPr>
          </a:p>
          <a:p>
            <a:pPr marL="0" lvl="0" indent="0" algn="l" rtl="0">
              <a:spcBef>
                <a:spcPts val="0"/>
              </a:spcBef>
              <a:spcAft>
                <a:spcPts val="0"/>
              </a:spcAft>
              <a:buNone/>
            </a:pPr>
            <a:endParaRPr>
              <a:latin typeface="Questrial"/>
              <a:ea typeface="Questrial"/>
              <a:cs typeface="Questrial"/>
              <a:sym typeface="Questrial"/>
            </a:endParaRPr>
          </a:p>
          <a:p>
            <a:pPr marL="0" lvl="0" indent="0" algn="l" rtl="0">
              <a:lnSpc>
                <a:spcPct val="115000"/>
              </a:lnSpc>
              <a:spcBef>
                <a:spcPts val="1200"/>
              </a:spcBef>
              <a:spcAft>
                <a:spcPts val="0"/>
              </a:spcAft>
              <a:buNone/>
            </a:pPr>
            <a:endParaRPr>
              <a:latin typeface="Questrial"/>
              <a:ea typeface="Questrial"/>
              <a:cs typeface="Questrial"/>
              <a:sym typeface="Questrial"/>
            </a:endParaRPr>
          </a:p>
        </p:txBody>
      </p:sp>
      <p:pic>
        <p:nvPicPr>
          <p:cNvPr id="96" name="Google Shape;96;p18"/>
          <p:cNvPicPr preferRelativeResize="0"/>
          <p:nvPr/>
        </p:nvPicPr>
        <p:blipFill>
          <a:blip r:embed="rId6">
            <a:alphaModFix/>
          </a:blip>
          <a:stretch>
            <a:fillRect/>
          </a:stretch>
        </p:blipFill>
        <p:spPr>
          <a:xfrm>
            <a:off x="8011726" y="3530600"/>
            <a:ext cx="1132275" cy="1612901"/>
          </a:xfrm>
          <a:prstGeom prst="rect">
            <a:avLst/>
          </a:prstGeom>
          <a:noFill/>
          <a:ln>
            <a:noFill/>
          </a:ln>
        </p:spPr>
      </p:pic>
      <p:pic>
        <p:nvPicPr>
          <p:cNvPr id="97" name="Google Shape;97;p18"/>
          <p:cNvPicPr preferRelativeResize="0"/>
          <p:nvPr/>
        </p:nvPicPr>
        <p:blipFill>
          <a:blip r:embed="rId7">
            <a:alphaModFix/>
          </a:blip>
          <a:stretch>
            <a:fillRect/>
          </a:stretch>
        </p:blipFill>
        <p:spPr>
          <a:xfrm>
            <a:off x="6768276" y="3536033"/>
            <a:ext cx="1132275" cy="1607468"/>
          </a:xfrm>
          <a:prstGeom prst="rect">
            <a:avLst/>
          </a:prstGeom>
          <a:noFill/>
          <a:ln>
            <a:noFill/>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446266" y="1260862"/>
            <a:ext cx="768660" cy="76866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55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9"/>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RSHE in Year 2?</a:t>
            </a:r>
            <a:endParaRPr b="1">
              <a:latin typeface="Coming Soon"/>
              <a:ea typeface="Coming Soon"/>
              <a:cs typeface="Coming Soon"/>
              <a:sym typeface="Coming Soon"/>
            </a:endParaRPr>
          </a:p>
        </p:txBody>
      </p:sp>
      <p:pic>
        <p:nvPicPr>
          <p:cNvPr id="103" name="Google Shape;103;p19"/>
          <p:cNvPicPr preferRelativeResize="0"/>
          <p:nvPr/>
        </p:nvPicPr>
        <p:blipFill>
          <a:blip r:embed="rId5">
            <a:alphaModFix/>
          </a:blip>
          <a:stretch>
            <a:fillRect/>
          </a:stretch>
        </p:blipFill>
        <p:spPr>
          <a:xfrm>
            <a:off x="7478512" y="0"/>
            <a:ext cx="1665488" cy="965400"/>
          </a:xfrm>
          <a:prstGeom prst="rect">
            <a:avLst/>
          </a:prstGeom>
          <a:noFill/>
          <a:ln>
            <a:noFill/>
          </a:ln>
        </p:spPr>
      </p:pic>
      <p:sp>
        <p:nvSpPr>
          <p:cNvPr id="104" name="Google Shape;104;p19"/>
          <p:cNvSpPr txBox="1"/>
          <p:nvPr/>
        </p:nvSpPr>
        <p:spPr>
          <a:xfrm>
            <a:off x="330950" y="1199700"/>
            <a:ext cx="7772270" cy="365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Questrial"/>
                <a:ea typeface="Questrial"/>
                <a:cs typeface="Questrial"/>
                <a:sym typeface="Questrial"/>
              </a:rPr>
              <a:t>In our Year 2  Classes the children will be taught</a:t>
            </a:r>
            <a:r>
              <a:rPr lang="en-GB" dirty="0" smtClean="0">
                <a:latin typeface="Questrial"/>
                <a:ea typeface="Questrial"/>
                <a:cs typeface="Questrial"/>
                <a:sym typeface="Questrial"/>
              </a:rPr>
              <a:t>;</a:t>
            </a:r>
            <a:endParaRPr dirty="0">
              <a:latin typeface="Questrial"/>
              <a:ea typeface="Questrial"/>
              <a:cs typeface="Questrial"/>
              <a:sym typeface="Questrial"/>
            </a:endParaRPr>
          </a:p>
          <a:p>
            <a:pPr marL="0" lvl="0" indent="0" algn="l" rtl="0">
              <a:lnSpc>
                <a:spcPct val="115000"/>
              </a:lnSpc>
              <a:spcBef>
                <a:spcPts val="1200"/>
              </a:spcBef>
              <a:spcAft>
                <a:spcPts val="0"/>
              </a:spcAft>
              <a:buNone/>
            </a:pPr>
            <a:r>
              <a:rPr lang="en-GB" dirty="0">
                <a:solidFill>
                  <a:srgbClr val="666666"/>
                </a:solidFill>
                <a:latin typeface="Questrial"/>
                <a:ea typeface="Questrial"/>
                <a:cs typeface="Questrial"/>
                <a:sym typeface="Questrial"/>
              </a:rPr>
              <a:t>I can recognise cycles of life in nature.</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None/>
            </a:pPr>
            <a:r>
              <a:rPr lang="en-GB" dirty="0">
                <a:solidFill>
                  <a:srgbClr val="666666"/>
                </a:solidFill>
                <a:latin typeface="Questrial"/>
                <a:ea typeface="Questrial"/>
                <a:cs typeface="Questrial"/>
                <a:sym typeface="Questrial"/>
              </a:rPr>
              <a:t>I can tell you about the natural process of growing from young to old and understand that this is not in my control.</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None/>
            </a:pPr>
            <a:r>
              <a:rPr lang="en-GB" dirty="0">
                <a:solidFill>
                  <a:srgbClr val="666666"/>
                </a:solidFill>
                <a:latin typeface="Questrial"/>
                <a:ea typeface="Questrial"/>
                <a:cs typeface="Questrial"/>
                <a:sym typeface="Questrial"/>
              </a:rPr>
              <a:t>I can recognise how my body has changed since I was a baby and where I am on the continuum from young to old.</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None/>
            </a:pPr>
            <a:r>
              <a:rPr lang="en-GB" dirty="0">
                <a:solidFill>
                  <a:srgbClr val="666666"/>
                </a:solidFill>
                <a:latin typeface="Questrial"/>
                <a:ea typeface="Questrial"/>
                <a:cs typeface="Questrial"/>
                <a:sym typeface="Questrial"/>
              </a:rPr>
              <a:t>I can recognise the physical differences between boys and girls, use the correct names for parts of the body (penis, anus, testicles, vagina, vulva) and appreciate that some parts of my body are private.</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None/>
            </a:pPr>
            <a:r>
              <a:rPr lang="en-GB" dirty="0">
                <a:solidFill>
                  <a:srgbClr val="666666"/>
                </a:solidFill>
                <a:latin typeface="Questrial"/>
                <a:ea typeface="Questrial"/>
                <a:cs typeface="Questrial"/>
                <a:sym typeface="Questrial"/>
              </a:rPr>
              <a:t>I understand there are different types of touch and can tell you which ones I like and don’t like.</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None/>
            </a:pPr>
            <a:r>
              <a:rPr lang="en-GB" dirty="0">
                <a:solidFill>
                  <a:srgbClr val="666666"/>
                </a:solidFill>
                <a:latin typeface="Questrial"/>
                <a:ea typeface="Questrial"/>
                <a:cs typeface="Questrial"/>
                <a:sym typeface="Questrial"/>
              </a:rPr>
              <a:t>I can identify what I am looking forward to when I move to my next class. </a:t>
            </a:r>
            <a:endParaRPr sz="1700" dirty="0">
              <a:latin typeface="Questrial"/>
              <a:ea typeface="Questrial"/>
              <a:cs typeface="Questrial"/>
              <a:sym typeface="Questrial"/>
            </a:endParaRPr>
          </a:p>
        </p:txBody>
      </p:sp>
      <p:pic>
        <p:nvPicPr>
          <p:cNvPr id="105" name="Google Shape;105;p19"/>
          <p:cNvPicPr preferRelativeResize="0"/>
          <p:nvPr/>
        </p:nvPicPr>
        <p:blipFill>
          <a:blip r:embed="rId6">
            <a:alphaModFix/>
          </a:blip>
          <a:stretch>
            <a:fillRect/>
          </a:stretch>
        </p:blipFill>
        <p:spPr>
          <a:xfrm>
            <a:off x="8021445" y="3389971"/>
            <a:ext cx="1122556" cy="1753529"/>
          </a:xfrm>
          <a:prstGeom prst="rect">
            <a:avLst/>
          </a:prstGeom>
          <a:noFill/>
          <a:ln>
            <a:noFill/>
          </a:ln>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021445" y="1058450"/>
            <a:ext cx="954049" cy="954049"/>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357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RSHE in Year 3?</a:t>
            </a:r>
            <a:endParaRPr b="1">
              <a:latin typeface="Coming Soon"/>
              <a:ea typeface="Coming Soon"/>
              <a:cs typeface="Coming Soon"/>
              <a:sym typeface="Coming Soon"/>
            </a:endParaRPr>
          </a:p>
        </p:txBody>
      </p:sp>
      <p:pic>
        <p:nvPicPr>
          <p:cNvPr id="111" name="Google Shape;111;p20"/>
          <p:cNvPicPr preferRelativeResize="0"/>
          <p:nvPr/>
        </p:nvPicPr>
        <p:blipFill>
          <a:blip r:embed="rId5">
            <a:alphaModFix/>
          </a:blip>
          <a:stretch>
            <a:fillRect/>
          </a:stretch>
        </p:blipFill>
        <p:spPr>
          <a:xfrm>
            <a:off x="7478512" y="0"/>
            <a:ext cx="1665488" cy="965400"/>
          </a:xfrm>
          <a:prstGeom prst="rect">
            <a:avLst/>
          </a:prstGeom>
          <a:noFill/>
          <a:ln>
            <a:noFill/>
          </a:ln>
        </p:spPr>
      </p:pic>
      <p:sp>
        <p:nvSpPr>
          <p:cNvPr id="112" name="Google Shape;112;p20"/>
          <p:cNvSpPr txBox="1"/>
          <p:nvPr/>
        </p:nvSpPr>
        <p:spPr>
          <a:xfrm>
            <a:off x="330950" y="1199700"/>
            <a:ext cx="7593850" cy="365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Questrial"/>
                <a:ea typeface="Questrial"/>
                <a:cs typeface="Questrial"/>
                <a:sym typeface="Questrial"/>
              </a:rPr>
              <a:t>In our Year 3 Classes the children will be taught;</a:t>
            </a:r>
            <a:endParaRPr dirty="0">
              <a:latin typeface="Questrial"/>
              <a:ea typeface="Questrial"/>
              <a:cs typeface="Questrial"/>
              <a:sym typeface="Questrial"/>
            </a:endParaRPr>
          </a:p>
          <a:p>
            <a:pPr marL="0" lvl="0" indent="0" algn="l" rtl="0">
              <a:lnSpc>
                <a:spcPct val="100000"/>
              </a:lnSpc>
              <a:spcBef>
                <a:spcPts val="0"/>
              </a:spcBef>
              <a:spcAft>
                <a:spcPts val="0"/>
              </a:spcAft>
              <a:buNone/>
            </a:pPr>
            <a:endParaRPr dirty="0">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understand that in animals and humans lots of changes happen between conception and growing up, and that usually it is the female who has the baby.</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understand how babies grow and develop in the mother’s uterus. I understand what a baby needs to live and grow.</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understand that boys’ and girls’ bodies need to change so that when they grow up their bodies can make </a:t>
            </a:r>
            <a:r>
              <a:rPr lang="en-GB" dirty="0" smtClean="0">
                <a:solidFill>
                  <a:srgbClr val="666666"/>
                </a:solidFill>
                <a:latin typeface="Questrial"/>
                <a:ea typeface="Questrial"/>
                <a:cs typeface="Questrial"/>
                <a:sym typeface="Questrial"/>
              </a:rPr>
              <a:t>babies.</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can identify how boys’ and girls’ bodies change on the inside during the growing up process and can tell you why these changes are necessary so that their bodies can make babies when they grow up.</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can start to recognise stereotypical ideas I might have about parenting and family roles.</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can identify what I am looking forward to when I move to my next class.</a:t>
            </a:r>
            <a:endParaRPr dirty="0">
              <a:solidFill>
                <a:srgbClr val="666666"/>
              </a:solidFill>
              <a:latin typeface="Questrial"/>
              <a:ea typeface="Questrial"/>
              <a:cs typeface="Questrial"/>
              <a:sym typeface="Questrial"/>
            </a:endParaRPr>
          </a:p>
          <a:p>
            <a:pPr marL="0" lvl="0" indent="0" algn="l" rtl="0">
              <a:spcBef>
                <a:spcPts val="0"/>
              </a:spcBef>
              <a:spcAft>
                <a:spcPts val="0"/>
              </a:spcAft>
              <a:buNone/>
            </a:pPr>
            <a:endParaRPr dirty="0">
              <a:latin typeface="Questrial"/>
              <a:ea typeface="Questrial"/>
              <a:cs typeface="Questrial"/>
              <a:sym typeface="Questrial"/>
            </a:endParaRPr>
          </a:p>
          <a:p>
            <a:pPr marL="0" lvl="0" indent="0" algn="l" rtl="0">
              <a:lnSpc>
                <a:spcPct val="115000"/>
              </a:lnSpc>
              <a:spcBef>
                <a:spcPts val="1200"/>
              </a:spcBef>
              <a:spcAft>
                <a:spcPts val="0"/>
              </a:spcAft>
              <a:buNone/>
            </a:pPr>
            <a:endParaRPr dirty="0">
              <a:latin typeface="Questrial"/>
              <a:ea typeface="Questrial"/>
              <a:cs typeface="Questrial"/>
              <a:sym typeface="Questrial"/>
            </a:endParaRPr>
          </a:p>
        </p:txBody>
      </p:sp>
      <p:pic>
        <p:nvPicPr>
          <p:cNvPr id="113" name="Google Shape;113;p20"/>
          <p:cNvPicPr preferRelativeResize="0"/>
          <p:nvPr/>
        </p:nvPicPr>
        <p:blipFill>
          <a:blip r:embed="rId6">
            <a:alphaModFix/>
          </a:blip>
          <a:stretch>
            <a:fillRect/>
          </a:stretch>
        </p:blipFill>
        <p:spPr>
          <a:xfrm>
            <a:off x="7746381" y="3731941"/>
            <a:ext cx="1397620" cy="1411559"/>
          </a:xfrm>
          <a:prstGeom prst="rect">
            <a:avLst/>
          </a:prstGeom>
          <a:noFill/>
          <a:ln>
            <a:noFill/>
          </a:ln>
        </p:spPr>
      </p:pic>
      <p:pic>
        <p:nvPicPr>
          <p:cNvPr id="2" name="Slide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54720" y="1033671"/>
            <a:ext cx="820234" cy="82023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352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1"/>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RSHE in Year 4 ?</a:t>
            </a:r>
            <a:endParaRPr b="1">
              <a:latin typeface="Coming Soon"/>
              <a:ea typeface="Coming Soon"/>
              <a:cs typeface="Coming Soon"/>
              <a:sym typeface="Coming Soon"/>
            </a:endParaRPr>
          </a:p>
        </p:txBody>
      </p:sp>
      <p:pic>
        <p:nvPicPr>
          <p:cNvPr id="119" name="Google Shape;119;p21"/>
          <p:cNvPicPr preferRelativeResize="0"/>
          <p:nvPr/>
        </p:nvPicPr>
        <p:blipFill>
          <a:blip r:embed="rId5">
            <a:alphaModFix/>
          </a:blip>
          <a:stretch>
            <a:fillRect/>
          </a:stretch>
        </p:blipFill>
        <p:spPr>
          <a:xfrm>
            <a:off x="7478512" y="0"/>
            <a:ext cx="1665488" cy="965400"/>
          </a:xfrm>
          <a:prstGeom prst="rect">
            <a:avLst/>
          </a:prstGeom>
          <a:noFill/>
          <a:ln>
            <a:noFill/>
          </a:ln>
        </p:spPr>
      </p:pic>
      <p:sp>
        <p:nvSpPr>
          <p:cNvPr id="120" name="Google Shape;120;p21"/>
          <p:cNvSpPr txBox="1"/>
          <p:nvPr/>
        </p:nvSpPr>
        <p:spPr>
          <a:xfrm>
            <a:off x="109232" y="1098186"/>
            <a:ext cx="7547939" cy="365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Questrial"/>
                <a:ea typeface="Questrial"/>
                <a:cs typeface="Questrial"/>
                <a:sym typeface="Questrial"/>
              </a:rPr>
              <a:t>In our Year 4 Classes the children will be taught;</a:t>
            </a:r>
            <a:endParaRPr dirty="0">
              <a:latin typeface="Questrial"/>
              <a:ea typeface="Questrial"/>
              <a:cs typeface="Questrial"/>
              <a:sym typeface="Questrial"/>
            </a:endParaRPr>
          </a:p>
          <a:p>
            <a:pPr marL="0" lvl="0" indent="0" algn="l" rtl="0">
              <a:spcBef>
                <a:spcPts val="0"/>
              </a:spcBef>
              <a:spcAft>
                <a:spcPts val="0"/>
              </a:spcAft>
              <a:buNone/>
            </a:pPr>
            <a:endParaRPr dirty="0">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dirty="0">
                <a:solidFill>
                  <a:srgbClr val="666666"/>
                </a:solidFill>
                <a:latin typeface="Questrial"/>
                <a:ea typeface="Questrial"/>
                <a:cs typeface="Questrial"/>
                <a:sym typeface="Questrial"/>
              </a:rPr>
              <a:t>I understand that some of my personal characteristics have come from my birth parents and that this happens because I am made from the joining of their egg and sperm.</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dirty="0">
                <a:solidFill>
                  <a:srgbClr val="666666"/>
                </a:solidFill>
                <a:latin typeface="Questrial"/>
                <a:ea typeface="Questrial"/>
                <a:cs typeface="Questrial"/>
                <a:sym typeface="Questrial"/>
              </a:rPr>
              <a:t>I can correctly label the internal and external parts of male and female bodies that are necessary for making a baby.</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dirty="0" smtClean="0">
                <a:solidFill>
                  <a:srgbClr val="666666"/>
                </a:solidFill>
                <a:latin typeface="Questrial"/>
                <a:ea typeface="Questrial"/>
                <a:cs typeface="Questrial"/>
                <a:sym typeface="Questrial"/>
              </a:rPr>
              <a:t>I </a:t>
            </a:r>
            <a:r>
              <a:rPr lang="en-GB" dirty="0">
                <a:solidFill>
                  <a:srgbClr val="666666"/>
                </a:solidFill>
                <a:latin typeface="Questrial"/>
                <a:ea typeface="Questrial"/>
                <a:cs typeface="Questrial"/>
                <a:sym typeface="Questrial"/>
              </a:rPr>
              <a:t>know how the circle of change works and can apply it to changes I want to make in my life.</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dirty="0">
                <a:solidFill>
                  <a:srgbClr val="666666"/>
                </a:solidFill>
                <a:latin typeface="Questrial"/>
                <a:ea typeface="Questrial"/>
                <a:cs typeface="Questrial"/>
                <a:sym typeface="Questrial"/>
              </a:rPr>
              <a:t>I can identify changes that have been and may continue to be outside of my control that I learnt to accept</a:t>
            </a:r>
            <a:r>
              <a:rPr lang="en-GB" dirty="0" smtClean="0">
                <a:solidFill>
                  <a:srgbClr val="666666"/>
                </a:solidFill>
                <a:latin typeface="Questrial"/>
                <a:ea typeface="Questrial"/>
                <a:cs typeface="Questrial"/>
                <a:sym typeface="Questrial"/>
              </a:rPr>
              <a:t>.</a:t>
            </a:r>
          </a:p>
          <a:p>
            <a:pPr marL="0" lvl="0" indent="0" algn="l" rtl="0">
              <a:lnSpc>
                <a:spcPct val="115000"/>
              </a:lnSpc>
              <a:spcBef>
                <a:spcPts val="1200"/>
              </a:spcBef>
              <a:spcAft>
                <a:spcPts val="0"/>
              </a:spcAft>
              <a:buClr>
                <a:schemeClr val="dk1"/>
              </a:buClr>
              <a:buSzPts val="1100"/>
              <a:buFont typeface="Arial"/>
              <a:buNone/>
            </a:pPr>
            <a:endParaRPr dirty="0">
              <a:solidFill>
                <a:srgbClr val="666666"/>
              </a:solidFill>
              <a:latin typeface="Questrial"/>
              <a:ea typeface="Questrial"/>
              <a:cs typeface="Questrial"/>
              <a:sym typeface="Questrial"/>
            </a:endParaRPr>
          </a:p>
          <a:p>
            <a:pPr marL="0" lvl="0" indent="0" algn="l" rtl="0">
              <a:spcBef>
                <a:spcPts val="0"/>
              </a:spcBef>
              <a:spcAft>
                <a:spcPts val="0"/>
              </a:spcAft>
              <a:buNone/>
            </a:pPr>
            <a:r>
              <a:rPr lang="en-GB" dirty="0">
                <a:solidFill>
                  <a:srgbClr val="666666"/>
                </a:solidFill>
                <a:latin typeface="Questrial"/>
                <a:ea typeface="Questrial"/>
                <a:cs typeface="Questrial"/>
                <a:sym typeface="Questrial"/>
              </a:rPr>
              <a:t>I can identify what I am looking forward to when I move to a new class</a:t>
            </a:r>
            <a:endParaRPr sz="1700" dirty="0">
              <a:latin typeface="Questrial"/>
              <a:ea typeface="Questrial"/>
              <a:cs typeface="Questrial"/>
              <a:sym typeface="Questrial"/>
            </a:endParaRPr>
          </a:p>
          <a:p>
            <a:pPr marL="0" lvl="0" indent="0" algn="l" rtl="0">
              <a:lnSpc>
                <a:spcPct val="115000"/>
              </a:lnSpc>
              <a:spcBef>
                <a:spcPts val="1200"/>
              </a:spcBef>
              <a:spcAft>
                <a:spcPts val="0"/>
              </a:spcAft>
              <a:buNone/>
            </a:pPr>
            <a:endParaRPr dirty="0">
              <a:latin typeface="Questrial"/>
              <a:ea typeface="Questrial"/>
              <a:cs typeface="Questrial"/>
              <a:sym typeface="Questrial"/>
            </a:endParaRPr>
          </a:p>
        </p:txBody>
      </p:sp>
      <p:pic>
        <p:nvPicPr>
          <p:cNvPr id="3" name="Slid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84036" y="1098186"/>
            <a:ext cx="839418" cy="839418"/>
          </a:xfrm>
          <a:prstGeom prst="rect">
            <a:avLst/>
          </a:prstGeom>
        </p:spPr>
      </p:pic>
      <p:pic>
        <p:nvPicPr>
          <p:cNvPr id="4" name="Picture 3"/>
          <p:cNvPicPr>
            <a:picLocks noChangeAspect="1"/>
          </p:cNvPicPr>
          <p:nvPr/>
        </p:nvPicPr>
        <p:blipFill>
          <a:blip r:embed="rId7"/>
          <a:stretch>
            <a:fillRect/>
          </a:stretch>
        </p:blipFill>
        <p:spPr>
          <a:xfrm>
            <a:off x="6371063" y="3694551"/>
            <a:ext cx="2772937" cy="142555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92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2"/>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RSHE in Year 5?</a:t>
            </a:r>
            <a:endParaRPr b="1">
              <a:latin typeface="Coming Soon"/>
              <a:ea typeface="Coming Soon"/>
              <a:cs typeface="Coming Soon"/>
              <a:sym typeface="Coming Soon"/>
            </a:endParaRPr>
          </a:p>
        </p:txBody>
      </p:sp>
      <p:pic>
        <p:nvPicPr>
          <p:cNvPr id="126" name="Google Shape;126;p22"/>
          <p:cNvPicPr preferRelativeResize="0"/>
          <p:nvPr/>
        </p:nvPicPr>
        <p:blipFill>
          <a:blip r:embed="rId5">
            <a:alphaModFix/>
          </a:blip>
          <a:stretch>
            <a:fillRect/>
          </a:stretch>
        </p:blipFill>
        <p:spPr>
          <a:xfrm>
            <a:off x="7478512" y="0"/>
            <a:ext cx="1665488" cy="965400"/>
          </a:xfrm>
          <a:prstGeom prst="rect">
            <a:avLst/>
          </a:prstGeom>
          <a:noFill/>
          <a:ln>
            <a:noFill/>
          </a:ln>
        </p:spPr>
      </p:pic>
      <p:sp>
        <p:nvSpPr>
          <p:cNvPr id="127" name="Google Shape;127;p22"/>
          <p:cNvSpPr txBox="1"/>
          <p:nvPr/>
        </p:nvSpPr>
        <p:spPr>
          <a:xfrm>
            <a:off x="248200" y="1199700"/>
            <a:ext cx="8604600" cy="365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Questrial"/>
                <a:ea typeface="Questrial"/>
                <a:cs typeface="Questrial"/>
                <a:sym typeface="Questrial"/>
              </a:rPr>
              <a:t>In our </a:t>
            </a:r>
            <a:r>
              <a:rPr lang="en-GB" dirty="0" smtClean="0">
                <a:latin typeface="Questrial"/>
                <a:ea typeface="Questrial"/>
                <a:cs typeface="Questrial"/>
                <a:sym typeface="Questrial"/>
              </a:rPr>
              <a:t>Year 5 Classes </a:t>
            </a:r>
            <a:r>
              <a:rPr lang="en-GB" dirty="0">
                <a:latin typeface="Questrial"/>
                <a:ea typeface="Questrial"/>
                <a:cs typeface="Questrial"/>
                <a:sym typeface="Questrial"/>
              </a:rPr>
              <a:t>the children will be taught;</a:t>
            </a:r>
            <a:endParaRPr dirty="0">
              <a:latin typeface="Questrial"/>
              <a:ea typeface="Questrial"/>
              <a:cs typeface="Questrial"/>
              <a:sym typeface="Questrial"/>
            </a:endParaRPr>
          </a:p>
          <a:p>
            <a:pPr marL="0" lvl="0" indent="0" algn="l" rtl="0">
              <a:spcBef>
                <a:spcPts val="0"/>
              </a:spcBef>
              <a:spcAft>
                <a:spcPts val="0"/>
              </a:spcAft>
              <a:buNone/>
            </a:pPr>
            <a:endParaRPr dirty="0">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dirty="0">
                <a:solidFill>
                  <a:srgbClr val="666666"/>
                </a:solidFill>
                <a:latin typeface="Questrial"/>
                <a:ea typeface="Questrial"/>
                <a:cs typeface="Questrial"/>
                <a:sym typeface="Questrial"/>
              </a:rPr>
              <a:t>I am aware of my own self-image and how my body image fits into that.</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dirty="0">
                <a:solidFill>
                  <a:srgbClr val="666666"/>
                </a:solidFill>
                <a:latin typeface="Questrial"/>
                <a:ea typeface="Questrial"/>
                <a:cs typeface="Questrial"/>
                <a:sym typeface="Questrial"/>
              </a:rPr>
              <a:t>I can explain how a girl’s body changes during puberty and understand the importance of looking after yourself physically and emotionally.</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Clr>
                <a:schemeClr val="dk1"/>
              </a:buClr>
              <a:buSzPts val="1100"/>
              <a:buFont typeface="Arial"/>
              <a:buNone/>
            </a:pPr>
            <a:r>
              <a:rPr lang="en-GB" dirty="0" smtClean="0">
                <a:solidFill>
                  <a:srgbClr val="666666"/>
                </a:solidFill>
                <a:latin typeface="Questrial"/>
                <a:ea typeface="Questrial"/>
                <a:cs typeface="Questrial"/>
                <a:sym typeface="Questrial"/>
              </a:rPr>
              <a:t>I </a:t>
            </a:r>
            <a:r>
              <a:rPr lang="en-GB" dirty="0">
                <a:solidFill>
                  <a:srgbClr val="666666"/>
                </a:solidFill>
                <a:latin typeface="Questrial"/>
                <a:ea typeface="Questrial"/>
                <a:cs typeface="Questrial"/>
                <a:sym typeface="Questrial"/>
              </a:rPr>
              <a:t>understand that sexual intercourse can lead to conception and that is how babies are usually made. I also understand that sometimes people need IVF to help them have a baby.</a:t>
            </a:r>
            <a:endParaRPr dirty="0">
              <a:solidFill>
                <a:srgbClr val="666666"/>
              </a:solidFill>
              <a:latin typeface="Questrial"/>
              <a:ea typeface="Questrial"/>
              <a:cs typeface="Questrial"/>
              <a:sym typeface="Questrial"/>
            </a:endParaRPr>
          </a:p>
          <a:p>
            <a:pPr marL="0" lvl="0" indent="0" algn="l" rtl="0">
              <a:lnSpc>
                <a:spcPct val="115000"/>
              </a:lnSpc>
              <a:spcBef>
                <a:spcPts val="1200"/>
              </a:spcBef>
              <a:spcAft>
                <a:spcPts val="0"/>
              </a:spcAft>
              <a:buNone/>
            </a:pPr>
            <a:r>
              <a:rPr lang="en-GB" dirty="0">
                <a:solidFill>
                  <a:srgbClr val="666666"/>
                </a:solidFill>
                <a:latin typeface="Questrial"/>
                <a:ea typeface="Questrial"/>
                <a:cs typeface="Questrial"/>
                <a:sym typeface="Questrial"/>
              </a:rPr>
              <a:t>I can identify what I am looking forward to about becoming a teenager and understand this brings growing responsibilities (age of consent).</a:t>
            </a:r>
            <a:endParaRPr dirty="0">
              <a:solidFill>
                <a:srgbClr val="666666"/>
              </a:solidFill>
              <a:latin typeface="Questrial"/>
              <a:ea typeface="Questrial"/>
              <a:cs typeface="Questrial"/>
              <a:sym typeface="Questrial"/>
            </a:endParaRPr>
          </a:p>
          <a:p>
            <a:pPr marL="0" lvl="0" indent="0" algn="l" rtl="0">
              <a:lnSpc>
                <a:spcPct val="115000"/>
              </a:lnSpc>
              <a:spcBef>
                <a:spcPts val="0"/>
              </a:spcBef>
              <a:spcAft>
                <a:spcPts val="0"/>
              </a:spcAft>
              <a:buClr>
                <a:schemeClr val="dk1"/>
              </a:buClr>
              <a:buSzPts val="1100"/>
              <a:buFont typeface="Arial"/>
              <a:buNone/>
            </a:pPr>
            <a:endParaRPr dirty="0">
              <a:solidFill>
                <a:srgbClr val="666666"/>
              </a:solidFill>
              <a:latin typeface="Questrial"/>
              <a:ea typeface="Questrial"/>
              <a:cs typeface="Questrial"/>
              <a:sym typeface="Questrial"/>
            </a:endParaRPr>
          </a:p>
          <a:p>
            <a:pPr marL="0" lvl="0" indent="0" algn="l" rtl="0">
              <a:spcBef>
                <a:spcPts val="0"/>
              </a:spcBef>
              <a:spcAft>
                <a:spcPts val="0"/>
              </a:spcAft>
              <a:buNone/>
            </a:pPr>
            <a:r>
              <a:rPr lang="en-GB" dirty="0">
                <a:solidFill>
                  <a:srgbClr val="666666"/>
                </a:solidFill>
                <a:latin typeface="Questrial"/>
                <a:ea typeface="Questrial"/>
                <a:cs typeface="Questrial"/>
                <a:sym typeface="Questrial"/>
              </a:rPr>
              <a:t>I can identify what I am looking forward to when I move to my next class.</a:t>
            </a:r>
            <a:endParaRPr sz="1700" dirty="0">
              <a:latin typeface="Questrial"/>
              <a:ea typeface="Questrial"/>
              <a:cs typeface="Questrial"/>
              <a:sym typeface="Questrial"/>
            </a:endParaRPr>
          </a:p>
          <a:p>
            <a:pPr marL="0" lvl="0" indent="0" algn="l" rtl="0">
              <a:lnSpc>
                <a:spcPct val="115000"/>
              </a:lnSpc>
              <a:spcBef>
                <a:spcPts val="1200"/>
              </a:spcBef>
              <a:spcAft>
                <a:spcPts val="0"/>
              </a:spcAft>
              <a:buNone/>
            </a:pPr>
            <a:endParaRPr dirty="0">
              <a:latin typeface="Questrial"/>
              <a:ea typeface="Questrial"/>
              <a:cs typeface="Questrial"/>
              <a:sym typeface="Questrial"/>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95785" y="1147660"/>
            <a:ext cx="864839" cy="864839"/>
          </a:xfrm>
          <a:prstGeom prst="rect">
            <a:avLst/>
          </a:prstGeom>
        </p:spPr>
      </p:pic>
      <p:pic>
        <p:nvPicPr>
          <p:cNvPr id="3" name="Picture 2"/>
          <p:cNvPicPr>
            <a:picLocks noChangeAspect="1"/>
          </p:cNvPicPr>
          <p:nvPr/>
        </p:nvPicPr>
        <p:blipFill>
          <a:blip r:embed="rId7"/>
          <a:stretch>
            <a:fillRect/>
          </a:stretch>
        </p:blipFill>
        <p:spPr>
          <a:xfrm>
            <a:off x="6518534" y="3820332"/>
            <a:ext cx="2625466" cy="132316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440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3"/>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GB" sz="3000" b="1">
                <a:solidFill>
                  <a:srgbClr val="FFFFFF"/>
                </a:solidFill>
                <a:latin typeface="Coming Soon"/>
                <a:ea typeface="Coming Soon"/>
                <a:cs typeface="Coming Soon"/>
                <a:sym typeface="Coming Soon"/>
              </a:rPr>
              <a:t>What is covered in RSHE in Year 6 ?</a:t>
            </a:r>
            <a:endParaRPr b="1">
              <a:latin typeface="Coming Soon"/>
              <a:ea typeface="Coming Soon"/>
              <a:cs typeface="Coming Soon"/>
              <a:sym typeface="Coming Soon"/>
            </a:endParaRPr>
          </a:p>
        </p:txBody>
      </p:sp>
      <p:pic>
        <p:nvPicPr>
          <p:cNvPr id="133" name="Google Shape;133;p23"/>
          <p:cNvPicPr preferRelativeResize="0"/>
          <p:nvPr/>
        </p:nvPicPr>
        <p:blipFill>
          <a:blip r:embed="rId5">
            <a:alphaModFix/>
          </a:blip>
          <a:stretch>
            <a:fillRect/>
          </a:stretch>
        </p:blipFill>
        <p:spPr>
          <a:xfrm>
            <a:off x="7478512" y="0"/>
            <a:ext cx="1665488" cy="965400"/>
          </a:xfrm>
          <a:prstGeom prst="rect">
            <a:avLst/>
          </a:prstGeom>
          <a:noFill/>
          <a:ln>
            <a:noFill/>
          </a:ln>
        </p:spPr>
      </p:pic>
      <p:sp>
        <p:nvSpPr>
          <p:cNvPr id="134" name="Google Shape;134;p23"/>
          <p:cNvSpPr txBox="1"/>
          <p:nvPr/>
        </p:nvSpPr>
        <p:spPr>
          <a:xfrm>
            <a:off x="209228" y="1119612"/>
            <a:ext cx="7113722" cy="365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Questrial"/>
                <a:ea typeface="Questrial"/>
                <a:cs typeface="Questrial"/>
                <a:sym typeface="Questrial"/>
              </a:rPr>
              <a:t>In our Year 6 Classes the children will be taught;</a:t>
            </a:r>
            <a:endParaRPr dirty="0">
              <a:latin typeface="Questrial"/>
              <a:ea typeface="Questrial"/>
              <a:cs typeface="Questrial"/>
              <a:sym typeface="Questrial"/>
            </a:endParaRPr>
          </a:p>
          <a:p>
            <a:pPr marL="0" lvl="0" indent="0" algn="l" rtl="0">
              <a:lnSpc>
                <a:spcPct val="100000"/>
              </a:lnSpc>
              <a:spcBef>
                <a:spcPts val="0"/>
              </a:spcBef>
              <a:spcAft>
                <a:spcPts val="0"/>
              </a:spcAft>
              <a:buNone/>
            </a:pPr>
            <a:endParaRPr dirty="0">
              <a:latin typeface="Questrial"/>
              <a:ea typeface="Questrial"/>
              <a:cs typeface="Questrial"/>
              <a:sym typeface="Questrial"/>
            </a:endParaRPr>
          </a:p>
          <a:p>
            <a:pPr marL="0" lvl="0" indent="0" algn="l" rtl="0">
              <a:lnSpc>
                <a:spcPct val="100000"/>
              </a:lnSpc>
              <a:spcBef>
                <a:spcPts val="0"/>
              </a:spcBef>
              <a:spcAft>
                <a:spcPts val="0"/>
              </a:spcAft>
              <a:buNone/>
            </a:pPr>
            <a:r>
              <a:rPr lang="en-GB" dirty="0">
                <a:solidFill>
                  <a:srgbClr val="666666"/>
                </a:solidFill>
                <a:latin typeface="Questrial"/>
                <a:ea typeface="Questrial"/>
                <a:cs typeface="Questrial"/>
                <a:sym typeface="Questrial"/>
              </a:rPr>
              <a:t>I am aware of my own self-image and how my body image fits into that.</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can explain how girls’ and boys’ bodies change during puberty and understand the importance of looking after yourself physically and emotionally.</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can describe how a baby develops from conception through the nine months of pregnancy, and how it is born.</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understand how being physically attracted to someone changes the nature of the relationship and what that might mean about having a girlfriend/boyfriend.</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am aware of the importance of a positive self-esteem and what I can do to develop it.</a:t>
            </a:r>
            <a:endParaRPr dirty="0">
              <a:solidFill>
                <a:srgbClr val="666666"/>
              </a:solidFill>
              <a:latin typeface="Questrial"/>
              <a:ea typeface="Questrial"/>
              <a:cs typeface="Questrial"/>
              <a:sym typeface="Questrial"/>
            </a:endParaRPr>
          </a:p>
          <a:p>
            <a:pPr marL="0" lvl="0" indent="0" algn="l" rtl="0">
              <a:lnSpc>
                <a:spcPct val="100000"/>
              </a:lnSpc>
              <a:spcBef>
                <a:spcPts val="1200"/>
              </a:spcBef>
              <a:spcAft>
                <a:spcPts val="0"/>
              </a:spcAft>
              <a:buNone/>
            </a:pPr>
            <a:r>
              <a:rPr lang="en-GB" dirty="0">
                <a:solidFill>
                  <a:srgbClr val="666666"/>
                </a:solidFill>
                <a:latin typeface="Questrial"/>
                <a:ea typeface="Questrial"/>
                <a:cs typeface="Questrial"/>
                <a:sym typeface="Questrial"/>
              </a:rPr>
              <a:t>I can identify what I am looking forward to and what worries me about the transition to secondary school /or moving to my next class.</a:t>
            </a:r>
            <a:endParaRPr dirty="0">
              <a:latin typeface="Questrial"/>
              <a:ea typeface="Questrial"/>
              <a:cs typeface="Questrial"/>
              <a:sym typeface="Questrial"/>
            </a:endParaRPr>
          </a:p>
        </p:txBody>
      </p:sp>
      <p:pic>
        <p:nvPicPr>
          <p:cNvPr id="2" name="Slide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88351" y="1119612"/>
            <a:ext cx="849971" cy="849971"/>
          </a:xfrm>
          <a:prstGeom prst="rect">
            <a:avLst/>
          </a:prstGeom>
        </p:spPr>
      </p:pic>
      <p:pic>
        <p:nvPicPr>
          <p:cNvPr id="3" name="Picture 2"/>
          <p:cNvPicPr>
            <a:picLocks noChangeAspect="1"/>
          </p:cNvPicPr>
          <p:nvPr/>
        </p:nvPicPr>
        <p:blipFill>
          <a:blip r:embed="rId7"/>
          <a:stretch>
            <a:fillRect/>
          </a:stretch>
        </p:blipFill>
        <p:spPr>
          <a:xfrm>
            <a:off x="7136969" y="3865783"/>
            <a:ext cx="2007031" cy="120991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180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4"/>
          <p:cNvSpPr txBox="1">
            <a:spLocks noGrp="1"/>
          </p:cNvSpPr>
          <p:nvPr>
            <p:ph type="ctrTitle"/>
          </p:nvPr>
        </p:nvSpPr>
        <p:spPr>
          <a:xfrm>
            <a:off x="0" y="0"/>
            <a:ext cx="9144000" cy="965400"/>
          </a:xfrm>
          <a:prstGeom prst="rect">
            <a:avLst/>
          </a:prstGeom>
          <a:solidFill>
            <a:srgbClr val="CC0000"/>
          </a:solidFill>
        </p:spPr>
        <p:txBody>
          <a:bodyPr spcFirstLastPara="1" wrap="square" lIns="91425" tIns="91425" rIns="91425" bIns="91425" anchor="b" anchorCtr="0">
            <a:noAutofit/>
          </a:bodyPr>
          <a:lstStyle/>
          <a:p>
            <a:pPr marL="0" lvl="0" indent="0" algn="l" rtl="0">
              <a:spcBef>
                <a:spcPts val="0"/>
              </a:spcBef>
              <a:spcAft>
                <a:spcPts val="0"/>
              </a:spcAft>
              <a:buNone/>
            </a:pPr>
            <a:r>
              <a:rPr lang="en-GB" b="1" dirty="0">
                <a:latin typeface="Coming Soon"/>
                <a:ea typeface="Coming Soon"/>
                <a:cs typeface="Coming Soon"/>
                <a:sym typeface="Coming Soon"/>
              </a:rPr>
              <a:t>Highlees Primary School </a:t>
            </a:r>
            <a:endParaRPr b="1" dirty="0">
              <a:latin typeface="Coming Soon"/>
              <a:ea typeface="Coming Soon"/>
              <a:cs typeface="Coming Soon"/>
              <a:sym typeface="Coming Soon"/>
            </a:endParaRPr>
          </a:p>
        </p:txBody>
      </p:sp>
      <p:sp>
        <p:nvSpPr>
          <p:cNvPr id="64" name="Google Shape;64;p14"/>
          <p:cNvSpPr txBox="1"/>
          <p:nvPr/>
        </p:nvSpPr>
        <p:spPr>
          <a:xfrm>
            <a:off x="0" y="965400"/>
            <a:ext cx="9144000" cy="4178100"/>
          </a:xfrm>
          <a:prstGeom prst="rect">
            <a:avLst/>
          </a:prstGeom>
          <a:noFill/>
          <a:ln>
            <a:noFill/>
          </a:ln>
        </p:spPr>
        <p:txBody>
          <a:bodyPr spcFirstLastPara="1" wrap="square" lIns="91425" tIns="91425" rIns="91425" bIns="91425" anchor="t" anchorCtr="0">
            <a:noAutofit/>
          </a:bodyPr>
          <a:lstStyle/>
          <a:p>
            <a:pPr marL="457200" lvl="0" indent="-323850" algn="l" rtl="0">
              <a:lnSpc>
                <a:spcPct val="115000"/>
              </a:lnSpc>
              <a:spcBef>
                <a:spcPts val="0"/>
              </a:spcBef>
              <a:spcAft>
                <a:spcPts val="0"/>
              </a:spcAft>
              <a:buClr>
                <a:schemeClr val="dk1"/>
              </a:buClr>
              <a:buSzPts val="1500"/>
              <a:buFont typeface="Calibri"/>
              <a:buChar char="●"/>
            </a:pPr>
            <a:endParaRPr sz="1500" b="1" i="1">
              <a:solidFill>
                <a:schemeClr val="dk1"/>
              </a:solidFill>
              <a:latin typeface="Questrial"/>
              <a:ea typeface="Questrial"/>
              <a:cs typeface="Questrial"/>
              <a:sym typeface="Questrial"/>
            </a:endParaRPr>
          </a:p>
          <a:p>
            <a:pPr marL="0" lvl="0" indent="0" algn="l" rtl="0">
              <a:lnSpc>
                <a:spcPct val="115000"/>
              </a:lnSpc>
              <a:spcBef>
                <a:spcPts val="0"/>
              </a:spcBef>
              <a:spcAft>
                <a:spcPts val="0"/>
              </a:spcAft>
              <a:buNone/>
            </a:pPr>
            <a:endParaRPr sz="3000">
              <a:solidFill>
                <a:schemeClr val="dk1"/>
              </a:solidFill>
            </a:endParaRPr>
          </a:p>
        </p:txBody>
      </p:sp>
      <p:pic>
        <p:nvPicPr>
          <p:cNvPr id="65" name="Google Shape;65;p14"/>
          <p:cNvPicPr preferRelativeResize="0"/>
          <p:nvPr/>
        </p:nvPicPr>
        <p:blipFill>
          <a:blip r:embed="rId5">
            <a:alphaModFix/>
          </a:blip>
          <a:stretch>
            <a:fillRect/>
          </a:stretch>
        </p:blipFill>
        <p:spPr>
          <a:xfrm>
            <a:off x="7887886" y="0"/>
            <a:ext cx="1256116" cy="965401"/>
          </a:xfrm>
          <a:prstGeom prst="rect">
            <a:avLst/>
          </a:prstGeom>
          <a:noFill/>
          <a:ln>
            <a:noFill/>
          </a:ln>
        </p:spPr>
      </p:pic>
      <p:pic>
        <p:nvPicPr>
          <p:cNvPr id="3" name="Picture 2"/>
          <p:cNvPicPr>
            <a:picLocks noChangeAspect="1"/>
          </p:cNvPicPr>
          <p:nvPr/>
        </p:nvPicPr>
        <p:blipFill>
          <a:blip r:embed="rId6"/>
          <a:stretch>
            <a:fillRect/>
          </a:stretch>
        </p:blipFill>
        <p:spPr>
          <a:xfrm>
            <a:off x="-2" y="1390185"/>
            <a:ext cx="6453068" cy="3753315"/>
          </a:xfrm>
          <a:prstGeom prst="rect">
            <a:avLst/>
          </a:prstGeom>
        </p:spPr>
      </p:pic>
      <p:sp>
        <p:nvSpPr>
          <p:cNvPr id="5" name="TextBox 4"/>
          <p:cNvSpPr txBox="1"/>
          <p:nvPr/>
        </p:nvSpPr>
        <p:spPr>
          <a:xfrm>
            <a:off x="6214947" y="1219200"/>
            <a:ext cx="2854712" cy="2554545"/>
          </a:xfrm>
          <a:prstGeom prst="rect">
            <a:avLst/>
          </a:prstGeom>
          <a:noFill/>
        </p:spPr>
        <p:txBody>
          <a:bodyPr wrap="square" rtlCol="0">
            <a:spAutoFit/>
          </a:bodyPr>
          <a:lstStyle/>
          <a:p>
            <a:r>
              <a:rPr lang="en-GB" sz="1600" dirty="0" smtClean="0">
                <a:latin typeface="Questrial" panose="020B0604020202020204" charset="0"/>
              </a:rPr>
              <a:t>If you have any concerns about the coverage of the RSHE curriculum at Highlees Primary School, then please contact the school office to arrange a time to speak to </a:t>
            </a:r>
            <a:r>
              <a:rPr lang="en-GB" sz="1600" dirty="0" smtClean="0">
                <a:latin typeface="Questrial" panose="020B0604020202020204" charset="0"/>
              </a:rPr>
              <a:t>Miss Cooper, Mrs </a:t>
            </a:r>
            <a:r>
              <a:rPr lang="en-GB" sz="1600" dirty="0" smtClean="0">
                <a:latin typeface="Questrial" panose="020B0604020202020204" charset="0"/>
              </a:rPr>
              <a:t>Boothdale (PSHE/RSHE Lead) or </a:t>
            </a:r>
            <a:r>
              <a:rPr lang="en-GB" sz="1600" smtClean="0">
                <a:latin typeface="Questrial" panose="020B0604020202020204" charset="0"/>
              </a:rPr>
              <a:t>Mrs </a:t>
            </a:r>
            <a:r>
              <a:rPr lang="en-GB" sz="1600" smtClean="0">
                <a:latin typeface="Questrial" panose="020B0604020202020204" charset="0"/>
              </a:rPr>
              <a:t>Albert</a:t>
            </a:r>
            <a:r>
              <a:rPr lang="en-GB" sz="1600" smtClean="0">
                <a:latin typeface="Questrial" panose="020B0604020202020204" charset="0"/>
              </a:rPr>
              <a:t>, </a:t>
            </a:r>
            <a:r>
              <a:rPr lang="en-GB" sz="1600" dirty="0" smtClean="0">
                <a:latin typeface="Questrial" panose="020B0604020202020204" charset="0"/>
              </a:rPr>
              <a:t>and we will happily talk about this with you.</a:t>
            </a:r>
            <a:endParaRPr lang="en-GB" sz="1600" dirty="0">
              <a:latin typeface="Questrial" panose="020B0604020202020204" charset="0"/>
            </a:endParaRP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581463" y="3884859"/>
            <a:ext cx="934481" cy="934481"/>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708"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TotalTime>
  <Words>1524</Words>
  <Application>Microsoft Office PowerPoint</Application>
  <PresentationFormat>On-screen Show (16:9)</PresentationFormat>
  <Paragraphs>101</Paragraphs>
  <Slides>12</Slides>
  <Notes>12</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Coming Soon</vt:lpstr>
      <vt:lpstr>Calibri</vt:lpstr>
      <vt:lpstr>Arial</vt:lpstr>
      <vt:lpstr>Questrial</vt:lpstr>
      <vt:lpstr>Simple Light</vt:lpstr>
      <vt:lpstr>Highlees Primary School </vt:lpstr>
      <vt:lpstr>Highlees Primary School </vt:lpstr>
      <vt:lpstr>Highlees Primary School </vt:lpstr>
      <vt:lpstr>What is covered in Relationships Education?</vt:lpstr>
      <vt:lpstr>What is covered in RSHE in EYFS?</vt:lpstr>
      <vt:lpstr>What is covered in RSHE in Year 1?</vt:lpstr>
      <vt:lpstr>What is covered in RSHE in Year 2?</vt:lpstr>
      <vt:lpstr>What is covered in RSHE in Year 3?</vt:lpstr>
      <vt:lpstr>What is covered in RSHE in Year 4 ?</vt:lpstr>
      <vt:lpstr>What is covered in RSHE in Year 5?</vt:lpstr>
      <vt:lpstr>What is covered in RSHE in Year 6 ?</vt:lpstr>
      <vt:lpstr>Highlees Primary School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Highlees Primary School</dc:title>
  <dc:creator>Hannah Boothdale</dc:creator>
  <cp:lastModifiedBy>Louise Sharp</cp:lastModifiedBy>
  <cp:revision>10</cp:revision>
  <dcterms:modified xsi:type="dcterms:W3CDTF">2022-05-06T10:54:28Z</dcterms:modified>
</cp:coreProperties>
</file>