
<file path=[Content_Types].xml><?xml version="1.0" encoding="utf-8"?>
<Types xmlns="http://schemas.openxmlformats.org/package/2006/content-types">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notesSlide+xml" PartName="/ppt/notesSlides/notesSlide2.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5"/>
  </p:sldMasterIdLst>
  <p:notesMasterIdLst>
    <p:notesMasterId r:id="rId6"/>
  </p:notesMasterIdLst>
  <p:sldIdLst>
    <p:sldId id="256" r:id="rId7"/>
    <p:sldId id="257" r:id="rId8"/>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5BBBEEE1-3DE8-4607-9F5F-68F2CFB69C3F}">
  <a:tblStyle styleId="{5BBBEEE1-3DE8-4607-9F5F-68F2CFB69C3F}" styleName="Table_0">
    <a:wholeTbl>
      <a:tcTxStyle>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g5d56e04071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g5d56e04071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 name="Shape 59"/>
        <p:cNvGrpSpPr/>
        <p:nvPr/>
      </p:nvGrpSpPr>
      <p:grpSpPr>
        <a:xfrm>
          <a:off x="0" y="0"/>
          <a:ext cx="0" cy="0"/>
          <a:chOff x="0" y="0"/>
          <a:chExt cx="0" cy="0"/>
        </a:xfrm>
      </p:grpSpPr>
      <p:sp>
        <p:nvSpPr>
          <p:cNvPr id="60" name="Google Shape;60;g5d56e04071_0_5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1" name="Google Shape;61;g5d56e04071_0_5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Autofit/>
          </a:bodyPr>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1600"/>
              </a:spcBef>
              <a:spcAft>
                <a:spcPts val="0"/>
              </a:spcAft>
              <a:buClr>
                <a:schemeClr val="dk2"/>
              </a:buClr>
              <a:buSzPts val="1400"/>
              <a:buChar char="○"/>
              <a:defRPr>
                <a:solidFill>
                  <a:schemeClr val="dk2"/>
                </a:solidFill>
              </a:defRPr>
            </a:lvl2pPr>
            <a:lvl3pPr indent="-317500" lvl="2" marL="1371600">
              <a:lnSpc>
                <a:spcPct val="115000"/>
              </a:lnSpc>
              <a:spcBef>
                <a:spcPts val="1600"/>
              </a:spcBef>
              <a:spcAft>
                <a:spcPts val="0"/>
              </a:spcAft>
              <a:buClr>
                <a:schemeClr val="dk2"/>
              </a:buClr>
              <a:buSzPts val="1400"/>
              <a:buChar char="■"/>
              <a:defRPr>
                <a:solidFill>
                  <a:schemeClr val="dk2"/>
                </a:solidFill>
              </a:defRPr>
            </a:lvl3pPr>
            <a:lvl4pPr indent="-317500" lvl="3" marL="1828800">
              <a:lnSpc>
                <a:spcPct val="115000"/>
              </a:lnSpc>
              <a:spcBef>
                <a:spcPts val="1600"/>
              </a:spcBef>
              <a:spcAft>
                <a:spcPts val="0"/>
              </a:spcAft>
              <a:buClr>
                <a:schemeClr val="dk2"/>
              </a:buClr>
              <a:buSzPts val="1400"/>
              <a:buChar char="●"/>
              <a:defRPr>
                <a:solidFill>
                  <a:schemeClr val="dk2"/>
                </a:solidFill>
              </a:defRPr>
            </a:lvl4pPr>
            <a:lvl5pPr indent="-317500" lvl="4" marL="2286000">
              <a:lnSpc>
                <a:spcPct val="115000"/>
              </a:lnSpc>
              <a:spcBef>
                <a:spcPts val="1600"/>
              </a:spcBef>
              <a:spcAft>
                <a:spcPts val="0"/>
              </a:spcAft>
              <a:buClr>
                <a:schemeClr val="dk2"/>
              </a:buClr>
              <a:buSzPts val="1400"/>
              <a:buChar char="○"/>
              <a:defRPr>
                <a:solidFill>
                  <a:schemeClr val="dk2"/>
                </a:solidFill>
              </a:defRPr>
            </a:lvl5pPr>
            <a:lvl6pPr indent="-317500" lvl="5" marL="2743200">
              <a:lnSpc>
                <a:spcPct val="115000"/>
              </a:lnSpc>
              <a:spcBef>
                <a:spcPts val="1600"/>
              </a:spcBef>
              <a:spcAft>
                <a:spcPts val="0"/>
              </a:spcAft>
              <a:buClr>
                <a:schemeClr val="dk2"/>
              </a:buClr>
              <a:buSzPts val="1400"/>
              <a:buChar char="■"/>
              <a:defRPr>
                <a:solidFill>
                  <a:schemeClr val="dk2"/>
                </a:solidFill>
              </a:defRPr>
            </a:lvl6pPr>
            <a:lvl7pPr indent="-317500" lvl="6" marL="3200400">
              <a:lnSpc>
                <a:spcPct val="115000"/>
              </a:lnSpc>
              <a:spcBef>
                <a:spcPts val="1600"/>
              </a:spcBef>
              <a:spcAft>
                <a:spcPts val="0"/>
              </a:spcAft>
              <a:buClr>
                <a:schemeClr val="dk2"/>
              </a:buClr>
              <a:buSzPts val="1400"/>
              <a:buChar char="●"/>
              <a:defRPr>
                <a:solidFill>
                  <a:schemeClr val="dk2"/>
                </a:solidFill>
              </a:defRPr>
            </a:lvl7pPr>
            <a:lvl8pPr indent="-317500" lvl="7" marL="3657600">
              <a:lnSpc>
                <a:spcPct val="115000"/>
              </a:lnSpc>
              <a:spcBef>
                <a:spcPts val="1600"/>
              </a:spcBef>
              <a:spcAft>
                <a:spcPts val="0"/>
              </a:spcAft>
              <a:buClr>
                <a:schemeClr val="dk2"/>
              </a:buClr>
              <a:buSzPts val="1400"/>
              <a:buChar char="○"/>
              <a:defRPr>
                <a:solidFill>
                  <a:schemeClr val="dk2"/>
                </a:solidFill>
              </a:defRPr>
            </a:lvl8pPr>
            <a:lvl9pPr indent="-317500" lvl="8" marL="4114800">
              <a:lnSpc>
                <a:spcPct val="115000"/>
              </a:lnSpc>
              <a:spcBef>
                <a:spcPts val="1600"/>
              </a:spcBef>
              <a:spcAft>
                <a:spcPts val="160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xml"/><Relationship Id="rId3" Type="http://schemas.openxmlformats.org/officeDocument/2006/relationships/image" Target="../media/image6.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xml"/><Relationship Id="rId3" Type="http://schemas.openxmlformats.org/officeDocument/2006/relationships/image" Target="../media/image9.png"/><Relationship Id="rId4" Type="http://schemas.openxmlformats.org/officeDocument/2006/relationships/image" Target="../media/image7.png"/><Relationship Id="rId10" Type="http://schemas.openxmlformats.org/officeDocument/2006/relationships/image" Target="../media/image4.png"/><Relationship Id="rId9" Type="http://schemas.openxmlformats.org/officeDocument/2006/relationships/image" Target="../media/image8.png"/><Relationship Id="rId5" Type="http://schemas.openxmlformats.org/officeDocument/2006/relationships/image" Target="../media/image1.png"/><Relationship Id="rId6" Type="http://schemas.openxmlformats.org/officeDocument/2006/relationships/image" Target="../media/image5.png"/><Relationship Id="rId7" Type="http://schemas.openxmlformats.org/officeDocument/2006/relationships/image" Target="../media/image3.png"/><Relationship Id="rId8"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3"/>
          <p:cNvSpPr txBox="1"/>
          <p:nvPr/>
        </p:nvSpPr>
        <p:spPr>
          <a:xfrm>
            <a:off x="144625" y="73050"/>
            <a:ext cx="4193700" cy="4997400"/>
          </a:xfrm>
          <a:prstGeom prst="rect">
            <a:avLst/>
          </a:prstGeom>
          <a:noFill/>
          <a:ln cap="flat" cmpd="sng" w="9525">
            <a:solidFill>
              <a:schemeClr val="lt1"/>
            </a:solidFill>
            <a:prstDash val="dash"/>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5" name="Google Shape;55;p13"/>
          <p:cNvSpPr txBox="1"/>
          <p:nvPr/>
        </p:nvSpPr>
        <p:spPr>
          <a:xfrm>
            <a:off x="648175" y="150750"/>
            <a:ext cx="2980800" cy="562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2100">
                <a:latin typeface="Comic Sans MS"/>
                <a:ea typeface="Comic Sans MS"/>
                <a:cs typeface="Comic Sans MS"/>
                <a:sym typeface="Comic Sans MS"/>
              </a:rPr>
              <a:t>Class Curriculum Information</a:t>
            </a:r>
            <a:endParaRPr b="1" sz="2100">
              <a:latin typeface="Comic Sans MS"/>
              <a:ea typeface="Comic Sans MS"/>
              <a:cs typeface="Comic Sans MS"/>
              <a:sym typeface="Comic Sans MS"/>
            </a:endParaRPr>
          </a:p>
        </p:txBody>
      </p:sp>
      <p:sp>
        <p:nvSpPr>
          <p:cNvPr id="56" name="Google Shape;56;p13"/>
          <p:cNvSpPr txBox="1"/>
          <p:nvPr/>
        </p:nvSpPr>
        <p:spPr>
          <a:xfrm>
            <a:off x="648175" y="2895650"/>
            <a:ext cx="3186600" cy="8679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2800">
                <a:solidFill>
                  <a:schemeClr val="dk1"/>
                </a:solidFill>
                <a:latin typeface="Comic Sans MS"/>
                <a:ea typeface="Comic Sans MS"/>
                <a:cs typeface="Comic Sans MS"/>
                <a:sym typeface="Comic Sans MS"/>
              </a:rPr>
              <a:t>Year 3</a:t>
            </a:r>
            <a:endParaRPr b="1" sz="2800">
              <a:solidFill>
                <a:schemeClr val="dk1"/>
              </a:solidFill>
              <a:latin typeface="Comic Sans MS"/>
              <a:ea typeface="Comic Sans MS"/>
              <a:cs typeface="Comic Sans MS"/>
              <a:sym typeface="Comic Sans MS"/>
            </a:endParaRPr>
          </a:p>
          <a:p>
            <a:pPr indent="0" lvl="0" marL="0" rtl="0" algn="ctr">
              <a:spcBef>
                <a:spcPts val="0"/>
              </a:spcBef>
              <a:spcAft>
                <a:spcPts val="0"/>
              </a:spcAft>
              <a:buNone/>
            </a:pPr>
            <a:r>
              <a:rPr b="1" lang="en-GB" sz="2800">
                <a:solidFill>
                  <a:schemeClr val="dk1"/>
                </a:solidFill>
                <a:latin typeface="Comic Sans MS"/>
                <a:ea typeface="Comic Sans MS"/>
                <a:cs typeface="Comic Sans MS"/>
                <a:sym typeface="Comic Sans MS"/>
              </a:rPr>
              <a:t>Autumn Term 2</a:t>
            </a:r>
            <a:endParaRPr b="1" sz="2800">
              <a:solidFill>
                <a:schemeClr val="dk1"/>
              </a:solidFill>
              <a:latin typeface="Comic Sans MS"/>
              <a:ea typeface="Comic Sans MS"/>
              <a:cs typeface="Comic Sans MS"/>
              <a:sym typeface="Comic Sans MS"/>
            </a:endParaRPr>
          </a:p>
          <a:p>
            <a:pPr indent="0" lvl="0" marL="0" rtl="0" algn="ctr">
              <a:spcBef>
                <a:spcPts val="0"/>
              </a:spcBef>
              <a:spcAft>
                <a:spcPts val="0"/>
              </a:spcAft>
              <a:buNone/>
            </a:pPr>
            <a:r>
              <a:rPr b="1" lang="en-GB" sz="2800">
                <a:solidFill>
                  <a:schemeClr val="dk1"/>
                </a:solidFill>
                <a:latin typeface="Comic Sans MS"/>
                <a:ea typeface="Comic Sans MS"/>
                <a:cs typeface="Comic Sans MS"/>
                <a:sym typeface="Comic Sans MS"/>
              </a:rPr>
              <a:t>2025/2026</a:t>
            </a:r>
            <a:endParaRPr b="1" sz="2800">
              <a:solidFill>
                <a:schemeClr val="dk1"/>
              </a:solidFill>
              <a:latin typeface="Comic Sans MS"/>
              <a:ea typeface="Comic Sans MS"/>
              <a:cs typeface="Comic Sans MS"/>
              <a:sym typeface="Comic Sans MS"/>
            </a:endParaRPr>
          </a:p>
        </p:txBody>
      </p:sp>
      <p:pic>
        <p:nvPicPr>
          <p:cNvPr id="57" name="Google Shape;57;p13"/>
          <p:cNvPicPr preferRelativeResize="0"/>
          <p:nvPr/>
        </p:nvPicPr>
        <p:blipFill>
          <a:blip r:embed="rId3">
            <a:alphaModFix/>
          </a:blip>
          <a:stretch>
            <a:fillRect/>
          </a:stretch>
        </p:blipFill>
        <p:spPr>
          <a:xfrm>
            <a:off x="1437825" y="1259250"/>
            <a:ext cx="1401500" cy="1394900"/>
          </a:xfrm>
          <a:prstGeom prst="rect">
            <a:avLst/>
          </a:prstGeom>
          <a:noFill/>
          <a:ln>
            <a:noFill/>
          </a:ln>
        </p:spPr>
      </p:pic>
      <p:sp>
        <p:nvSpPr>
          <p:cNvPr id="58" name="Google Shape;58;p13"/>
          <p:cNvSpPr txBox="1"/>
          <p:nvPr/>
        </p:nvSpPr>
        <p:spPr>
          <a:xfrm>
            <a:off x="4746275" y="150750"/>
            <a:ext cx="4193700" cy="4997400"/>
          </a:xfrm>
          <a:prstGeom prst="rect">
            <a:avLst/>
          </a:prstGeom>
          <a:noFill/>
          <a:ln cap="flat" cmpd="sng" w="9525">
            <a:solidFill>
              <a:schemeClr val="lt1"/>
            </a:solidFill>
            <a:prstDash val="dash"/>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GB" u="sng">
                <a:latin typeface="Comic Sans MS"/>
                <a:ea typeface="Comic Sans MS"/>
                <a:cs typeface="Comic Sans MS"/>
                <a:sym typeface="Comic Sans MS"/>
              </a:rPr>
              <a:t>CLASS NOTICES</a:t>
            </a:r>
            <a:endParaRPr b="1" u="sng">
              <a:latin typeface="Comic Sans MS"/>
              <a:ea typeface="Comic Sans MS"/>
              <a:cs typeface="Comic Sans MS"/>
              <a:sym typeface="Comic Sans MS"/>
            </a:endParaRPr>
          </a:p>
          <a:p>
            <a:pPr indent="0" lvl="0" marL="0" rtl="0" algn="l">
              <a:spcBef>
                <a:spcPts val="0"/>
              </a:spcBef>
              <a:spcAft>
                <a:spcPts val="0"/>
              </a:spcAft>
              <a:buNone/>
            </a:pPr>
            <a:r>
              <a:t/>
            </a:r>
            <a:endParaRPr b="1" sz="800" u="sng">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rPr b="1" lang="en-GB" sz="1300">
                <a:solidFill>
                  <a:schemeClr val="dk1"/>
                </a:solidFill>
                <a:latin typeface="Comic Sans MS"/>
                <a:ea typeface="Comic Sans MS"/>
                <a:cs typeface="Comic Sans MS"/>
                <a:sym typeface="Comic Sans MS"/>
              </a:rPr>
              <a:t>Class Text</a:t>
            </a:r>
            <a:endParaRPr b="1" sz="1300">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rPr lang="en-GB" sz="1000">
                <a:solidFill>
                  <a:schemeClr val="dk1"/>
                </a:solidFill>
                <a:latin typeface="Comic Sans MS"/>
                <a:ea typeface="Comic Sans MS"/>
                <a:cs typeface="Comic Sans MS"/>
                <a:sym typeface="Comic Sans MS"/>
              </a:rPr>
              <a:t>Our class text is </a:t>
            </a:r>
            <a:r>
              <a:rPr i="1" lang="en-GB" sz="1000">
                <a:solidFill>
                  <a:schemeClr val="dk1"/>
                </a:solidFill>
                <a:latin typeface="Comic Sans MS"/>
                <a:ea typeface="Comic Sans MS"/>
                <a:cs typeface="Comic Sans MS"/>
                <a:sym typeface="Comic Sans MS"/>
              </a:rPr>
              <a:t>An Alien in the Jam Factory</a:t>
            </a:r>
            <a:r>
              <a:rPr i="1" lang="en-GB" sz="1000">
                <a:solidFill>
                  <a:schemeClr val="dk1"/>
                </a:solidFill>
                <a:latin typeface="Comic Sans MS"/>
                <a:ea typeface="Comic Sans MS"/>
                <a:cs typeface="Comic Sans MS"/>
                <a:sym typeface="Comic Sans MS"/>
              </a:rPr>
              <a:t> </a:t>
            </a:r>
            <a:r>
              <a:rPr lang="en-GB" sz="1000">
                <a:solidFill>
                  <a:schemeClr val="dk1"/>
                </a:solidFill>
                <a:latin typeface="Comic Sans MS"/>
                <a:ea typeface="Comic Sans MS"/>
                <a:cs typeface="Comic Sans MS"/>
                <a:sym typeface="Comic Sans MS"/>
              </a:rPr>
              <a:t>by Chrissie Sains.</a:t>
            </a:r>
            <a:endParaRPr sz="1000">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t/>
            </a:r>
            <a:endParaRPr sz="1000">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rPr b="1" lang="en-GB" sz="1300">
                <a:solidFill>
                  <a:schemeClr val="dk1"/>
                </a:solidFill>
                <a:latin typeface="Comic Sans MS"/>
                <a:ea typeface="Comic Sans MS"/>
                <a:cs typeface="Comic Sans MS"/>
                <a:sym typeface="Comic Sans MS"/>
              </a:rPr>
              <a:t>Trip</a:t>
            </a:r>
            <a:endParaRPr b="1" sz="1300">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rPr lang="en-GB" sz="1000">
                <a:solidFill>
                  <a:schemeClr val="dk1"/>
                </a:solidFill>
                <a:latin typeface="Comic Sans MS"/>
                <a:ea typeface="Comic Sans MS"/>
                <a:cs typeface="Comic Sans MS"/>
                <a:sym typeface="Comic Sans MS"/>
              </a:rPr>
              <a:t>To help support our music and arts curriculum, Year 3 pupils will be going on to the New Theatre to see the production of </a:t>
            </a:r>
            <a:r>
              <a:rPr i="1" lang="en-GB" sz="1000">
                <a:solidFill>
                  <a:schemeClr val="dk1"/>
                </a:solidFill>
                <a:latin typeface="Comic Sans MS"/>
                <a:ea typeface="Comic Sans MS"/>
                <a:cs typeface="Comic Sans MS"/>
                <a:sym typeface="Comic Sans MS"/>
              </a:rPr>
              <a:t>The Snowman</a:t>
            </a:r>
            <a:r>
              <a:rPr b="1" lang="en-GB" sz="1000">
                <a:solidFill>
                  <a:schemeClr val="dk1"/>
                </a:solidFill>
                <a:latin typeface="Comic Sans MS"/>
                <a:ea typeface="Comic Sans MS"/>
                <a:cs typeface="Comic Sans MS"/>
                <a:sym typeface="Comic Sans MS"/>
              </a:rPr>
              <a:t> on Tuesday, 6th December 2025. </a:t>
            </a:r>
            <a:endParaRPr b="1" sz="1000">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t/>
            </a:r>
            <a:endParaRPr sz="1000">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rPr b="1" lang="en-GB" sz="1300">
                <a:solidFill>
                  <a:schemeClr val="dk1"/>
                </a:solidFill>
                <a:latin typeface="Comic Sans MS"/>
                <a:ea typeface="Comic Sans MS"/>
                <a:cs typeface="Comic Sans MS"/>
                <a:sym typeface="Comic Sans MS"/>
              </a:rPr>
              <a:t>Reading</a:t>
            </a:r>
            <a:endParaRPr sz="1300">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rPr lang="en-GB" sz="1000">
                <a:solidFill>
                  <a:schemeClr val="dk1"/>
                </a:solidFill>
                <a:latin typeface="Comic Sans MS"/>
                <a:ea typeface="Comic Sans MS"/>
                <a:cs typeface="Comic Sans MS"/>
                <a:sym typeface="Comic Sans MS"/>
              </a:rPr>
              <a:t>All children will read for at least 10 minutes every day in school and we hope parents will do the same at home. Books will be changed when children have completed an Accelerated Reading Quiz.</a:t>
            </a:r>
            <a:endParaRPr sz="1000">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t/>
            </a:r>
            <a:endParaRPr sz="1000">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rPr b="1" lang="en-GB" sz="1300">
                <a:solidFill>
                  <a:schemeClr val="dk1"/>
                </a:solidFill>
                <a:latin typeface="Comic Sans MS"/>
                <a:ea typeface="Comic Sans MS"/>
                <a:cs typeface="Comic Sans MS"/>
                <a:sym typeface="Comic Sans MS"/>
              </a:rPr>
              <a:t>PE</a:t>
            </a:r>
            <a:endParaRPr sz="1300">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rPr lang="en-GB" sz="1000">
                <a:solidFill>
                  <a:schemeClr val="dk1"/>
                </a:solidFill>
                <a:latin typeface="Comic Sans MS"/>
                <a:ea typeface="Comic Sans MS"/>
                <a:cs typeface="Comic Sans MS"/>
                <a:sym typeface="Comic Sans MS"/>
              </a:rPr>
              <a:t>PE will take place on a</a:t>
            </a:r>
            <a:r>
              <a:rPr b="1" lang="en-GB" sz="1000">
                <a:solidFill>
                  <a:schemeClr val="dk1"/>
                </a:solidFill>
                <a:latin typeface="Comic Sans MS"/>
                <a:ea typeface="Comic Sans MS"/>
                <a:cs typeface="Comic Sans MS"/>
                <a:sym typeface="Comic Sans MS"/>
              </a:rPr>
              <a:t> Monday and Friday. </a:t>
            </a:r>
            <a:r>
              <a:rPr lang="en-GB" sz="1000">
                <a:solidFill>
                  <a:schemeClr val="dk1"/>
                </a:solidFill>
                <a:latin typeface="Comic Sans MS"/>
                <a:ea typeface="Comic Sans MS"/>
                <a:cs typeface="Comic Sans MS"/>
                <a:sym typeface="Comic Sans MS"/>
              </a:rPr>
              <a:t>Children can come to school in their kit on PE days (shorts/leggings/jogging bottoms, plain t-shirt, trainers and jumper for outdoors). </a:t>
            </a:r>
            <a:endParaRPr sz="1000">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t/>
            </a:r>
            <a:endParaRPr sz="1000">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rPr b="1" lang="en-GB" sz="1300">
                <a:solidFill>
                  <a:schemeClr val="dk1"/>
                </a:solidFill>
                <a:latin typeface="Comic Sans MS"/>
                <a:ea typeface="Comic Sans MS"/>
                <a:cs typeface="Comic Sans MS"/>
                <a:sym typeface="Comic Sans MS"/>
              </a:rPr>
              <a:t>Homework</a:t>
            </a:r>
            <a:endParaRPr sz="1300">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rPr lang="en-GB" sz="1000">
                <a:solidFill>
                  <a:schemeClr val="dk1"/>
                </a:solidFill>
                <a:latin typeface="Comic Sans MS"/>
                <a:ea typeface="Comic Sans MS"/>
                <a:cs typeface="Comic Sans MS"/>
                <a:sym typeface="Comic Sans MS"/>
              </a:rPr>
              <a:t>Spellings and maths will be sent out every </a:t>
            </a:r>
            <a:r>
              <a:rPr b="1" lang="en-GB" sz="1000">
                <a:solidFill>
                  <a:schemeClr val="dk1"/>
                </a:solidFill>
                <a:latin typeface="Comic Sans MS"/>
                <a:ea typeface="Comic Sans MS"/>
                <a:cs typeface="Comic Sans MS"/>
                <a:sym typeface="Comic Sans MS"/>
              </a:rPr>
              <a:t>Friday</a:t>
            </a:r>
            <a:r>
              <a:rPr b="1" lang="en-GB" sz="1000">
                <a:solidFill>
                  <a:schemeClr val="dk1"/>
                </a:solidFill>
                <a:latin typeface="Comic Sans MS"/>
                <a:ea typeface="Comic Sans MS"/>
                <a:cs typeface="Comic Sans MS"/>
                <a:sym typeface="Comic Sans MS"/>
              </a:rPr>
              <a:t> </a:t>
            </a:r>
            <a:r>
              <a:rPr lang="en-GB" sz="1000">
                <a:solidFill>
                  <a:schemeClr val="dk1"/>
                </a:solidFill>
                <a:latin typeface="Comic Sans MS"/>
                <a:ea typeface="Comic Sans MS"/>
                <a:cs typeface="Comic Sans MS"/>
                <a:sym typeface="Comic Sans MS"/>
              </a:rPr>
              <a:t>and returned  back into school by the </a:t>
            </a:r>
            <a:r>
              <a:rPr b="1" lang="en-GB" sz="1000">
                <a:solidFill>
                  <a:schemeClr val="dk1"/>
                </a:solidFill>
                <a:latin typeface="Comic Sans MS"/>
                <a:ea typeface="Comic Sans MS"/>
                <a:cs typeface="Comic Sans MS"/>
                <a:sym typeface="Comic Sans MS"/>
              </a:rPr>
              <a:t>Tuesday</a:t>
            </a:r>
            <a:r>
              <a:rPr b="1" lang="en-GB" sz="1000">
                <a:solidFill>
                  <a:schemeClr val="dk1"/>
                </a:solidFill>
                <a:latin typeface="Comic Sans MS"/>
                <a:ea typeface="Comic Sans MS"/>
                <a:cs typeface="Comic Sans MS"/>
                <a:sym typeface="Comic Sans MS"/>
              </a:rPr>
              <a:t>.</a:t>
            </a:r>
            <a:endParaRPr b="1" sz="1000">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t/>
            </a:r>
            <a:endParaRPr sz="1000">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rPr b="1" lang="en-GB" sz="1000">
                <a:solidFill>
                  <a:schemeClr val="dk1"/>
                </a:solidFill>
                <a:latin typeface="Comic Sans MS"/>
                <a:ea typeface="Comic Sans MS"/>
                <a:cs typeface="Comic Sans MS"/>
                <a:sym typeface="Comic Sans MS"/>
              </a:rPr>
              <a:t>Please ensure your child brings in a water bottle, school jumper/cardigan and coat everyday.</a:t>
            </a:r>
            <a:endParaRPr b="1">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t/>
            </a:r>
            <a:endParaRPr sz="1100">
              <a:solidFill>
                <a:schemeClr val="dk1"/>
              </a:solidFill>
              <a:latin typeface="Comic Sans MS"/>
              <a:ea typeface="Comic Sans MS"/>
              <a:cs typeface="Comic Sans MS"/>
              <a:sym typeface="Comic Sans MS"/>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 name="Shape 62"/>
        <p:cNvGrpSpPr/>
        <p:nvPr/>
      </p:nvGrpSpPr>
      <p:grpSpPr>
        <a:xfrm>
          <a:off x="0" y="0"/>
          <a:ext cx="0" cy="0"/>
          <a:chOff x="0" y="0"/>
          <a:chExt cx="0" cy="0"/>
        </a:xfrm>
      </p:grpSpPr>
      <p:sp>
        <p:nvSpPr>
          <p:cNvPr id="63" name="Google Shape;63;p14"/>
          <p:cNvSpPr txBox="1"/>
          <p:nvPr/>
        </p:nvSpPr>
        <p:spPr>
          <a:xfrm>
            <a:off x="148125" y="73050"/>
            <a:ext cx="4193700" cy="4997400"/>
          </a:xfrm>
          <a:prstGeom prst="rect">
            <a:avLst/>
          </a:prstGeom>
          <a:noFill/>
          <a:ln cap="flat" cmpd="sng" w="9525">
            <a:solidFill>
              <a:schemeClr val="lt1"/>
            </a:solidFill>
            <a:prstDash val="dash"/>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b="1" lang="en-GB" u="sng">
                <a:solidFill>
                  <a:schemeClr val="dk1"/>
                </a:solidFill>
                <a:latin typeface="Comic Sans MS"/>
                <a:ea typeface="Comic Sans MS"/>
                <a:cs typeface="Comic Sans MS"/>
                <a:sym typeface="Comic Sans MS"/>
              </a:rPr>
              <a:t>ENRICHMENT AREAS OF LEARNING</a:t>
            </a:r>
            <a:endParaRPr>
              <a:solidFill>
                <a:schemeClr val="dk1"/>
              </a:solidFill>
            </a:endParaRPr>
          </a:p>
          <a:p>
            <a:pPr indent="0" lvl="0" marL="0" rtl="0" algn="ctr">
              <a:spcBef>
                <a:spcPts val="0"/>
              </a:spcBef>
              <a:spcAft>
                <a:spcPts val="0"/>
              </a:spcAft>
              <a:buNone/>
            </a:pPr>
            <a:r>
              <a:t/>
            </a:r>
            <a:endParaRPr b="1" u="sng">
              <a:latin typeface="Comic Sans MS"/>
              <a:ea typeface="Comic Sans MS"/>
              <a:cs typeface="Comic Sans MS"/>
              <a:sym typeface="Comic Sans MS"/>
            </a:endParaRPr>
          </a:p>
          <a:p>
            <a:pPr indent="0" lvl="0" marL="0" rtl="0" algn="l">
              <a:spcBef>
                <a:spcPts val="0"/>
              </a:spcBef>
              <a:spcAft>
                <a:spcPts val="0"/>
              </a:spcAft>
              <a:buNone/>
            </a:pPr>
            <a:r>
              <a:t/>
            </a:r>
            <a:endParaRPr b="1" sz="800" u="sng">
              <a:latin typeface="Comic Sans MS"/>
              <a:ea typeface="Comic Sans MS"/>
              <a:cs typeface="Comic Sans MS"/>
              <a:sym typeface="Comic Sans MS"/>
            </a:endParaRPr>
          </a:p>
          <a:p>
            <a:pPr indent="0" lvl="0" marL="0" rtl="0" algn="l">
              <a:spcBef>
                <a:spcPts val="0"/>
              </a:spcBef>
              <a:spcAft>
                <a:spcPts val="0"/>
              </a:spcAft>
              <a:buNone/>
            </a:pPr>
            <a:r>
              <a:t/>
            </a:r>
            <a:endParaRPr sz="1100">
              <a:solidFill>
                <a:schemeClr val="dk1"/>
              </a:solidFill>
              <a:latin typeface="Comic Sans MS"/>
              <a:ea typeface="Comic Sans MS"/>
              <a:cs typeface="Comic Sans MS"/>
              <a:sym typeface="Comic Sans MS"/>
            </a:endParaRPr>
          </a:p>
        </p:txBody>
      </p:sp>
      <p:sp>
        <p:nvSpPr>
          <p:cNvPr id="64" name="Google Shape;64;p14"/>
          <p:cNvSpPr txBox="1"/>
          <p:nvPr/>
        </p:nvSpPr>
        <p:spPr>
          <a:xfrm>
            <a:off x="4792825" y="73050"/>
            <a:ext cx="4193700" cy="4997400"/>
          </a:xfrm>
          <a:prstGeom prst="rect">
            <a:avLst/>
          </a:prstGeom>
          <a:noFill/>
          <a:ln cap="flat" cmpd="sng" w="9525">
            <a:solidFill>
              <a:schemeClr val="lt1"/>
            </a:solidFill>
            <a:prstDash val="dash"/>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b="1" lang="en-GB" u="sng">
                <a:solidFill>
                  <a:schemeClr val="dk1"/>
                </a:solidFill>
                <a:latin typeface="Comic Sans MS"/>
                <a:ea typeface="Comic Sans MS"/>
                <a:cs typeface="Comic Sans MS"/>
                <a:sym typeface="Comic Sans MS"/>
              </a:rPr>
              <a:t>ENRICHMENT AREAS OF LEARNING</a:t>
            </a:r>
            <a:endParaRPr/>
          </a:p>
        </p:txBody>
      </p:sp>
      <p:graphicFrame>
        <p:nvGraphicFramePr>
          <p:cNvPr id="65" name="Google Shape;65;p14"/>
          <p:cNvGraphicFramePr/>
          <p:nvPr/>
        </p:nvGraphicFramePr>
        <p:xfrm>
          <a:off x="133425" y="431950"/>
          <a:ext cx="3000000" cy="3000000"/>
        </p:xfrm>
        <a:graphic>
          <a:graphicData uri="http://schemas.openxmlformats.org/drawingml/2006/table">
            <a:tbl>
              <a:tblPr>
                <a:noFill/>
                <a:tableStyleId>{5BBBEEE1-3DE8-4607-9F5F-68F2CFB69C3F}</a:tableStyleId>
              </a:tblPr>
              <a:tblGrid>
                <a:gridCol w="1015675"/>
                <a:gridCol w="3495425"/>
              </a:tblGrid>
              <a:tr h="989250">
                <a:tc>
                  <a:txBody>
                    <a:bodyPr/>
                    <a:lstStyle/>
                    <a:p>
                      <a:pPr indent="0" lvl="0" marL="0" rtl="0" algn="ctr">
                        <a:spcBef>
                          <a:spcPts val="0"/>
                        </a:spcBef>
                        <a:spcAft>
                          <a:spcPts val="0"/>
                        </a:spcAft>
                        <a:buNone/>
                      </a:pPr>
                      <a:r>
                        <a:rPr b="1" lang="en-GB" sz="1200">
                          <a:latin typeface="Comic Sans MS"/>
                          <a:ea typeface="Comic Sans MS"/>
                          <a:cs typeface="Comic Sans MS"/>
                          <a:sym typeface="Comic Sans MS"/>
                        </a:rPr>
                        <a:t>English</a:t>
                      </a:r>
                      <a:endParaRPr b="1" sz="1200">
                        <a:latin typeface="Comic Sans MS"/>
                        <a:ea typeface="Comic Sans MS"/>
                        <a:cs typeface="Comic Sans MS"/>
                        <a:sym typeface="Comic Sans MS"/>
                      </a:endParaRPr>
                    </a:p>
                    <a:p>
                      <a:pPr indent="0" lvl="0" marL="0" rtl="0" algn="ctr">
                        <a:spcBef>
                          <a:spcPts val="0"/>
                        </a:spcBef>
                        <a:spcAft>
                          <a:spcPts val="0"/>
                        </a:spcAft>
                        <a:buNone/>
                      </a:pPr>
                      <a:r>
                        <a:t/>
                      </a:r>
                      <a:endParaRPr b="1" sz="12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lang="en-GB" sz="1050">
                          <a:solidFill>
                            <a:schemeClr val="dk1"/>
                          </a:solidFill>
                          <a:latin typeface="Comic Sans MS"/>
                          <a:ea typeface="Comic Sans MS"/>
                          <a:cs typeface="Comic Sans MS"/>
                          <a:sym typeface="Comic Sans MS"/>
                        </a:rPr>
                        <a:t>We will be developing writing skills by using commas in a list and exploring prepositions to describe where and when things happen. We will write setting descriptions using ambitious vocabulary and Drama for Writing, and create our own stories written in the first person, describing events from a character’s point of view.</a:t>
                      </a:r>
                      <a:endParaRPr sz="105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1050950">
                <a:tc>
                  <a:txBody>
                    <a:bodyPr/>
                    <a:lstStyle/>
                    <a:p>
                      <a:pPr indent="0" lvl="0" marL="0" rtl="0" algn="ctr">
                        <a:spcBef>
                          <a:spcPts val="0"/>
                        </a:spcBef>
                        <a:spcAft>
                          <a:spcPts val="0"/>
                        </a:spcAft>
                        <a:buNone/>
                      </a:pPr>
                      <a:r>
                        <a:rPr b="1" lang="en-GB" sz="1200">
                          <a:latin typeface="Comic Sans MS"/>
                          <a:ea typeface="Comic Sans MS"/>
                          <a:cs typeface="Comic Sans MS"/>
                          <a:sym typeface="Comic Sans MS"/>
                        </a:rPr>
                        <a:t>Maths</a:t>
                      </a:r>
                      <a:endParaRPr b="1" sz="12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Clr>
                          <a:schemeClr val="dk1"/>
                        </a:buClr>
                        <a:buSzPts val="1100"/>
                        <a:buFont typeface="Arial"/>
                        <a:buNone/>
                      </a:pPr>
                      <a:r>
                        <a:rPr lang="en-GB" sz="1050">
                          <a:solidFill>
                            <a:schemeClr val="dk1"/>
                          </a:solidFill>
                          <a:latin typeface="Comic Sans MS"/>
                          <a:ea typeface="Comic Sans MS"/>
                          <a:cs typeface="Comic Sans MS"/>
                          <a:sym typeface="Comic Sans MS"/>
                        </a:rPr>
                        <a:t>In Maths we will be consolidating our understanding of place value in 3 &amp; 4 digit numbers with adding and subtracting. Then, we will begin to develop our knowledge of different strategies to solve  multiplication  and division of  3 &amp; 4 digit numbers. </a:t>
                      </a:r>
                      <a:endParaRPr sz="11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1160700">
                <a:tc>
                  <a:txBody>
                    <a:bodyPr/>
                    <a:lstStyle/>
                    <a:p>
                      <a:pPr indent="0" lvl="0" marL="0" rtl="0" algn="ctr">
                        <a:spcBef>
                          <a:spcPts val="0"/>
                        </a:spcBef>
                        <a:spcAft>
                          <a:spcPts val="0"/>
                        </a:spcAft>
                        <a:buNone/>
                      </a:pPr>
                      <a:r>
                        <a:rPr b="1" lang="en-GB" sz="1200">
                          <a:latin typeface="Comic Sans MS"/>
                          <a:ea typeface="Comic Sans MS"/>
                          <a:cs typeface="Comic Sans MS"/>
                          <a:sym typeface="Comic Sans MS"/>
                        </a:rPr>
                        <a:t>Science</a:t>
                      </a:r>
                      <a:endParaRPr b="1" sz="12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Clr>
                          <a:schemeClr val="dk1"/>
                        </a:buClr>
                        <a:buSzPts val="1100"/>
                        <a:buFont typeface="Arial"/>
                        <a:buNone/>
                      </a:pPr>
                      <a:r>
                        <a:rPr lang="en-GB" sz="1000">
                          <a:solidFill>
                            <a:schemeClr val="dk1"/>
                          </a:solidFill>
                          <a:latin typeface="Comic Sans MS"/>
                          <a:ea typeface="Comic Sans MS"/>
                          <a:cs typeface="Comic Sans MS"/>
                          <a:sym typeface="Comic Sans MS"/>
                        </a:rPr>
                        <a:t>In Science this term, we will be learning about forces and how they work. The children will explore magnets and magnetism, discovering which metals are magnetic and which are not. They will also investigate friction, learning how it can slow down or stop moving objects, and how different surfaces affect the amount of friction.</a:t>
                      </a:r>
                      <a:endParaRPr sz="1000">
                        <a:solidFill>
                          <a:schemeClr val="dk1"/>
                        </a:solidFill>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1027950">
                <a:tc>
                  <a:txBody>
                    <a:bodyPr/>
                    <a:lstStyle/>
                    <a:p>
                      <a:pPr indent="0" lvl="0" marL="0" rtl="0" algn="ctr">
                        <a:spcBef>
                          <a:spcPts val="0"/>
                        </a:spcBef>
                        <a:spcAft>
                          <a:spcPts val="0"/>
                        </a:spcAft>
                        <a:buNone/>
                      </a:pPr>
                      <a:r>
                        <a:rPr b="1" lang="en-GB" sz="1200">
                          <a:latin typeface="Comic Sans MS"/>
                          <a:ea typeface="Comic Sans MS"/>
                          <a:cs typeface="Comic Sans MS"/>
                          <a:sym typeface="Comic Sans MS"/>
                        </a:rPr>
                        <a:t>Computing</a:t>
                      </a:r>
                      <a:endParaRPr b="1" sz="12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lang="en-GB" sz="1050">
                          <a:solidFill>
                            <a:schemeClr val="dk1"/>
                          </a:solidFill>
                          <a:latin typeface="Comic Sans MS"/>
                          <a:ea typeface="Comic Sans MS"/>
                          <a:cs typeface="Comic Sans MS"/>
                          <a:sym typeface="Comic Sans MS"/>
                        </a:rPr>
                        <a:t>During our computing lessons we will use a range of techniques to create a stop-frame animation and then apply those skills to create a story-based animation. We will also continue to learn about e-safety. </a:t>
                      </a:r>
                      <a:endParaRPr sz="1050">
                        <a:solidFill>
                          <a:schemeClr val="dk1"/>
                        </a:solidFill>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bl>
          </a:graphicData>
        </a:graphic>
      </p:graphicFrame>
      <p:pic>
        <p:nvPicPr>
          <p:cNvPr id="66" name="Google Shape;66;p14"/>
          <p:cNvPicPr preferRelativeResize="0"/>
          <p:nvPr/>
        </p:nvPicPr>
        <p:blipFill>
          <a:blip r:embed="rId3">
            <a:alphaModFix/>
          </a:blip>
          <a:stretch>
            <a:fillRect/>
          </a:stretch>
        </p:blipFill>
        <p:spPr>
          <a:xfrm>
            <a:off x="312335" y="847700"/>
            <a:ext cx="564750" cy="521308"/>
          </a:xfrm>
          <a:prstGeom prst="rect">
            <a:avLst/>
          </a:prstGeom>
          <a:noFill/>
          <a:ln>
            <a:noFill/>
          </a:ln>
        </p:spPr>
      </p:pic>
      <p:pic>
        <p:nvPicPr>
          <p:cNvPr id="67" name="Google Shape;67;p14"/>
          <p:cNvPicPr preferRelativeResize="0"/>
          <p:nvPr/>
        </p:nvPicPr>
        <p:blipFill>
          <a:blip r:embed="rId4">
            <a:alphaModFix/>
          </a:blip>
          <a:stretch>
            <a:fillRect/>
          </a:stretch>
        </p:blipFill>
        <p:spPr>
          <a:xfrm>
            <a:off x="368259" y="1988575"/>
            <a:ext cx="452875" cy="642863"/>
          </a:xfrm>
          <a:prstGeom prst="rect">
            <a:avLst/>
          </a:prstGeom>
          <a:noFill/>
          <a:ln>
            <a:noFill/>
          </a:ln>
        </p:spPr>
      </p:pic>
      <p:pic>
        <p:nvPicPr>
          <p:cNvPr id="68" name="Google Shape;68;p14"/>
          <p:cNvPicPr preferRelativeResize="0"/>
          <p:nvPr/>
        </p:nvPicPr>
        <p:blipFill>
          <a:blip r:embed="rId5">
            <a:alphaModFix/>
          </a:blip>
          <a:stretch>
            <a:fillRect/>
          </a:stretch>
        </p:blipFill>
        <p:spPr>
          <a:xfrm>
            <a:off x="368247" y="4390685"/>
            <a:ext cx="452875" cy="427390"/>
          </a:xfrm>
          <a:prstGeom prst="rect">
            <a:avLst/>
          </a:prstGeom>
          <a:noFill/>
          <a:ln>
            <a:noFill/>
          </a:ln>
        </p:spPr>
      </p:pic>
      <p:graphicFrame>
        <p:nvGraphicFramePr>
          <p:cNvPr id="69" name="Google Shape;69;p14"/>
          <p:cNvGraphicFramePr/>
          <p:nvPr/>
        </p:nvGraphicFramePr>
        <p:xfrm>
          <a:off x="4947500" y="411950"/>
          <a:ext cx="3000000" cy="3000000"/>
        </p:xfrm>
        <a:graphic>
          <a:graphicData uri="http://schemas.openxmlformats.org/drawingml/2006/table">
            <a:tbl>
              <a:tblPr>
                <a:noFill/>
                <a:tableStyleId>{5BBBEEE1-3DE8-4607-9F5F-68F2CFB69C3F}</a:tableStyleId>
              </a:tblPr>
              <a:tblGrid>
                <a:gridCol w="1060750"/>
                <a:gridCol w="2823600"/>
              </a:tblGrid>
              <a:tr h="1168375">
                <a:tc>
                  <a:txBody>
                    <a:bodyPr/>
                    <a:lstStyle/>
                    <a:p>
                      <a:pPr indent="0" lvl="0" marL="0" rtl="0" algn="ctr">
                        <a:spcBef>
                          <a:spcPts val="0"/>
                        </a:spcBef>
                        <a:spcAft>
                          <a:spcPts val="0"/>
                        </a:spcAft>
                        <a:buNone/>
                      </a:pPr>
                      <a:r>
                        <a:rPr b="1" lang="en-GB" sz="1200">
                          <a:latin typeface="Comic Sans MS"/>
                          <a:ea typeface="Comic Sans MS"/>
                          <a:cs typeface="Comic Sans MS"/>
                          <a:sym typeface="Comic Sans MS"/>
                        </a:rPr>
                        <a:t>History</a:t>
                      </a:r>
                      <a:endParaRPr b="1" sz="1200">
                        <a:latin typeface="Comic Sans MS"/>
                        <a:ea typeface="Comic Sans MS"/>
                        <a:cs typeface="Comic Sans MS"/>
                        <a:sym typeface="Comic Sans MS"/>
                      </a:endParaRPr>
                    </a:p>
                    <a:p>
                      <a:pPr indent="0" lvl="0" marL="0" rtl="0" algn="ctr">
                        <a:spcBef>
                          <a:spcPts val="0"/>
                        </a:spcBef>
                        <a:spcAft>
                          <a:spcPts val="0"/>
                        </a:spcAft>
                        <a:buNone/>
                      </a:pPr>
                      <a:r>
                        <a:t/>
                      </a:r>
                      <a:endParaRPr b="1" sz="12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Clr>
                          <a:schemeClr val="dk1"/>
                        </a:buClr>
                        <a:buSzPts val="1100"/>
                        <a:buFont typeface="Arial"/>
                        <a:buNone/>
                      </a:pPr>
                      <a:r>
                        <a:rPr lang="en-GB" sz="1000">
                          <a:solidFill>
                            <a:schemeClr val="dk1"/>
                          </a:solidFill>
                          <a:latin typeface="Comic Sans MS"/>
                          <a:ea typeface="Comic Sans MS"/>
                          <a:cs typeface="Comic Sans MS"/>
                          <a:sym typeface="Comic Sans MS"/>
                        </a:rPr>
                        <a:t>In history we are learning about everyday life in the Stone Age. We will explore what prehistory means and learn about the work of an archaeologist and the importance of evidence in helping us understand the past. The children will develop their understanding of chronology and how life changed throughout the Stone Age.</a:t>
                      </a:r>
                      <a:endParaRPr sz="10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959975">
                <a:tc>
                  <a:txBody>
                    <a:bodyPr/>
                    <a:lstStyle/>
                    <a:p>
                      <a:pPr indent="0" lvl="0" marL="0" rtl="0" algn="ctr">
                        <a:spcBef>
                          <a:spcPts val="0"/>
                        </a:spcBef>
                        <a:spcAft>
                          <a:spcPts val="0"/>
                        </a:spcAft>
                        <a:buNone/>
                      </a:pPr>
                      <a:r>
                        <a:rPr b="1" lang="en-GB" sz="1200">
                          <a:latin typeface="Comic Sans MS"/>
                          <a:ea typeface="Comic Sans MS"/>
                          <a:cs typeface="Comic Sans MS"/>
                          <a:sym typeface="Comic Sans MS"/>
                        </a:rPr>
                        <a:t>R.E.</a:t>
                      </a:r>
                      <a:endParaRPr b="1" sz="12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Clr>
                          <a:schemeClr val="dk1"/>
                        </a:buClr>
                        <a:buSzPts val="1100"/>
                        <a:buFont typeface="Arial"/>
                        <a:buNone/>
                      </a:pPr>
                      <a:r>
                        <a:rPr lang="en-GB" sz="1050">
                          <a:solidFill>
                            <a:schemeClr val="dk1"/>
                          </a:solidFill>
                          <a:latin typeface="Comic Sans MS"/>
                          <a:ea typeface="Comic Sans MS"/>
                          <a:cs typeface="Comic Sans MS"/>
                          <a:sym typeface="Comic Sans MS"/>
                        </a:rPr>
                        <a:t>In RE, we will continue to learn about religious and spiritual ways of Christians’ life in Britain. We will investigate what Christians do at home, in church and in the wider community and why their beliefs are important to them.</a:t>
                      </a:r>
                      <a:endParaRPr sz="11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1021475">
                <a:tc>
                  <a:txBody>
                    <a:bodyPr/>
                    <a:lstStyle/>
                    <a:p>
                      <a:pPr indent="0" lvl="0" marL="0" rtl="0" algn="ctr">
                        <a:spcBef>
                          <a:spcPts val="0"/>
                        </a:spcBef>
                        <a:spcAft>
                          <a:spcPts val="0"/>
                        </a:spcAft>
                        <a:buNone/>
                      </a:pPr>
                      <a:r>
                        <a:rPr b="1" lang="en-GB" sz="1200">
                          <a:latin typeface="Comic Sans MS"/>
                          <a:ea typeface="Comic Sans MS"/>
                          <a:cs typeface="Comic Sans MS"/>
                          <a:sym typeface="Comic Sans MS"/>
                        </a:rPr>
                        <a:t>D.T</a:t>
                      </a:r>
                      <a:endParaRPr b="1" sz="12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lang="en-GB" sz="1000">
                          <a:solidFill>
                            <a:schemeClr val="dk1"/>
                          </a:solidFill>
                          <a:latin typeface="Comic Sans MS"/>
                          <a:ea typeface="Comic Sans MS"/>
                          <a:cs typeface="Comic Sans MS"/>
                          <a:sym typeface="Comic Sans MS"/>
                        </a:rPr>
                        <a:t>We will explore pneumatic mechanisms and how air can be used to create movement. They will investigate real-life examples and practise building simple systems before designing and making their own moving toy powered by air.</a:t>
                      </a:r>
                      <a:endParaRPr sz="9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411000">
                <a:tc>
                  <a:txBody>
                    <a:bodyPr/>
                    <a:lstStyle/>
                    <a:p>
                      <a:pPr indent="0" lvl="0" marL="0" rtl="0" algn="ctr">
                        <a:spcBef>
                          <a:spcPts val="0"/>
                        </a:spcBef>
                        <a:spcAft>
                          <a:spcPts val="0"/>
                        </a:spcAft>
                        <a:buNone/>
                      </a:pPr>
                      <a:r>
                        <a:rPr b="1" lang="en-GB" sz="1200">
                          <a:latin typeface="Comic Sans MS"/>
                          <a:ea typeface="Comic Sans MS"/>
                          <a:cs typeface="Comic Sans MS"/>
                          <a:sym typeface="Comic Sans MS"/>
                        </a:rPr>
                        <a:t>P.E.</a:t>
                      </a:r>
                      <a:endParaRPr b="1" sz="12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lang="en-GB" sz="1050">
                          <a:solidFill>
                            <a:schemeClr val="dk1"/>
                          </a:solidFill>
                          <a:latin typeface="Comic Sans MS"/>
                          <a:ea typeface="Comic Sans MS"/>
                          <a:cs typeface="Comic Sans MS"/>
                          <a:sym typeface="Comic Sans MS"/>
                        </a:rPr>
                        <a:t>Our PE will focus on developing our balance and coordination skills. We will also learn  fitness supports muscle and bone growth and refuses risk of illness. </a:t>
                      </a:r>
                      <a:endParaRPr sz="1050">
                        <a:solidFill>
                          <a:schemeClr val="dk1"/>
                        </a:solidFill>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bl>
          </a:graphicData>
        </a:graphic>
      </p:graphicFrame>
      <p:pic>
        <p:nvPicPr>
          <p:cNvPr id="70" name="Google Shape;70;p14"/>
          <p:cNvPicPr preferRelativeResize="0"/>
          <p:nvPr/>
        </p:nvPicPr>
        <p:blipFill>
          <a:blip r:embed="rId6">
            <a:alphaModFix/>
          </a:blip>
          <a:stretch>
            <a:fillRect/>
          </a:stretch>
        </p:blipFill>
        <p:spPr>
          <a:xfrm>
            <a:off x="5131664" y="2160875"/>
            <a:ext cx="696475" cy="533575"/>
          </a:xfrm>
          <a:prstGeom prst="rect">
            <a:avLst/>
          </a:prstGeom>
          <a:noFill/>
          <a:ln>
            <a:noFill/>
          </a:ln>
        </p:spPr>
      </p:pic>
      <p:pic>
        <p:nvPicPr>
          <p:cNvPr id="71" name="Google Shape;71;p14"/>
          <p:cNvPicPr preferRelativeResize="0"/>
          <p:nvPr/>
        </p:nvPicPr>
        <p:blipFill>
          <a:blip r:embed="rId7">
            <a:alphaModFix/>
          </a:blip>
          <a:stretch>
            <a:fillRect/>
          </a:stretch>
        </p:blipFill>
        <p:spPr>
          <a:xfrm>
            <a:off x="5181698" y="4327674"/>
            <a:ext cx="564750" cy="399753"/>
          </a:xfrm>
          <a:prstGeom prst="rect">
            <a:avLst/>
          </a:prstGeom>
          <a:noFill/>
          <a:ln>
            <a:noFill/>
          </a:ln>
        </p:spPr>
      </p:pic>
      <p:pic>
        <p:nvPicPr>
          <p:cNvPr id="72" name="Google Shape;72;p14"/>
          <p:cNvPicPr preferRelativeResize="0"/>
          <p:nvPr/>
        </p:nvPicPr>
        <p:blipFill>
          <a:blip r:embed="rId8">
            <a:alphaModFix/>
          </a:blip>
          <a:stretch>
            <a:fillRect/>
          </a:stretch>
        </p:blipFill>
        <p:spPr>
          <a:xfrm>
            <a:off x="312325" y="3211568"/>
            <a:ext cx="728125" cy="520081"/>
          </a:xfrm>
          <a:prstGeom prst="rect">
            <a:avLst/>
          </a:prstGeom>
          <a:noFill/>
          <a:ln>
            <a:noFill/>
          </a:ln>
        </p:spPr>
      </p:pic>
      <p:pic>
        <p:nvPicPr>
          <p:cNvPr id="73" name="Google Shape;73;p14"/>
          <p:cNvPicPr preferRelativeResize="0"/>
          <p:nvPr/>
        </p:nvPicPr>
        <p:blipFill rotWithShape="1">
          <a:blip r:embed="rId9">
            <a:alphaModFix/>
          </a:blip>
          <a:srcRect b="7398" l="0" r="0" t="0"/>
          <a:stretch/>
        </p:blipFill>
        <p:spPr>
          <a:xfrm>
            <a:off x="5208200" y="898950"/>
            <a:ext cx="426133" cy="519902"/>
          </a:xfrm>
          <a:prstGeom prst="rect">
            <a:avLst/>
          </a:prstGeom>
          <a:noFill/>
          <a:ln>
            <a:noFill/>
          </a:ln>
        </p:spPr>
      </p:pic>
      <p:pic>
        <p:nvPicPr>
          <p:cNvPr id="74" name="Google Shape;74;p14"/>
          <p:cNvPicPr preferRelativeResize="0"/>
          <p:nvPr/>
        </p:nvPicPr>
        <p:blipFill rotWithShape="1">
          <a:blip r:embed="rId10">
            <a:alphaModFix/>
          </a:blip>
          <a:srcRect b="6985" l="0" r="0" t="0"/>
          <a:stretch/>
        </p:blipFill>
        <p:spPr>
          <a:xfrm>
            <a:off x="5153363" y="3211575"/>
            <a:ext cx="621450" cy="587125"/>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