
<file path=[Content_Types].xml><?xml version="1.0" encoding="utf-8"?>
<Types xmlns="http://schemas.openxmlformats.org/package/2006/content-types">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5"/>
  </p:sldMasterIdLst>
  <p:notesMasterIdLst>
    <p:notesMasterId r:id="rId6"/>
  </p:notesMasterIdLst>
  <p:sldIdLst>
    <p:sldId id="256" r:id="rId7"/>
    <p:sldId id="257" r:id="rId8"/>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9602243F-2E87-40CE-AE9E-9DA0E3CBC8E2}">
  <a:tblStyle styleId="{9602243F-2E87-40CE-AE9E-9DA0E3CBC8E2}"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5d56e04071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5d56e04071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 name="Shape 60"/>
        <p:cNvGrpSpPr/>
        <p:nvPr/>
      </p:nvGrpSpPr>
      <p:grpSpPr>
        <a:xfrm>
          <a:off x="0" y="0"/>
          <a:ext cx="0" cy="0"/>
          <a:chOff x="0" y="0"/>
          <a:chExt cx="0" cy="0"/>
        </a:xfrm>
      </p:grpSpPr>
      <p:sp>
        <p:nvSpPr>
          <p:cNvPr id="61" name="Google Shape;61;g5d56e04071_0_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2" name="Google Shape;62;g5d56e04071_0_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xml"/><Relationship Id="rId3"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xml"/><Relationship Id="rId3" Type="http://schemas.openxmlformats.org/officeDocument/2006/relationships/image" Target="../media/image3.png"/><Relationship Id="rId4" Type="http://schemas.openxmlformats.org/officeDocument/2006/relationships/image" Target="../media/image1.png"/><Relationship Id="rId9" Type="http://schemas.openxmlformats.org/officeDocument/2006/relationships/image" Target="../media/image8.png"/><Relationship Id="rId5" Type="http://schemas.openxmlformats.org/officeDocument/2006/relationships/image" Target="../media/image7.png"/><Relationship Id="rId6" Type="http://schemas.openxmlformats.org/officeDocument/2006/relationships/image" Target="../media/image5.png"/><Relationship Id="rId7" Type="http://schemas.openxmlformats.org/officeDocument/2006/relationships/image" Target="../media/image2.png"/><Relationship Id="rId8"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nvSpPr>
        <p:spPr>
          <a:xfrm>
            <a:off x="144625" y="73050"/>
            <a:ext cx="4193700" cy="4997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13"/>
          <p:cNvSpPr txBox="1"/>
          <p:nvPr/>
        </p:nvSpPr>
        <p:spPr>
          <a:xfrm>
            <a:off x="751075" y="150750"/>
            <a:ext cx="2980800" cy="562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2200">
                <a:latin typeface="Comic Sans MS"/>
                <a:ea typeface="Comic Sans MS"/>
                <a:cs typeface="Comic Sans MS"/>
                <a:sym typeface="Comic Sans MS"/>
              </a:rPr>
              <a:t>Class Curriculum Information</a:t>
            </a:r>
            <a:endParaRPr b="1" sz="2200">
              <a:latin typeface="Comic Sans MS"/>
              <a:ea typeface="Comic Sans MS"/>
              <a:cs typeface="Comic Sans MS"/>
              <a:sym typeface="Comic Sans MS"/>
            </a:endParaRPr>
          </a:p>
        </p:txBody>
      </p:sp>
      <p:sp>
        <p:nvSpPr>
          <p:cNvPr id="56" name="Google Shape;56;p13"/>
          <p:cNvSpPr txBox="1"/>
          <p:nvPr/>
        </p:nvSpPr>
        <p:spPr>
          <a:xfrm>
            <a:off x="648175" y="3276975"/>
            <a:ext cx="3186600" cy="867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2100">
                <a:solidFill>
                  <a:schemeClr val="dk1"/>
                </a:solidFill>
                <a:latin typeface="Comic Sans MS"/>
                <a:ea typeface="Comic Sans MS"/>
                <a:cs typeface="Comic Sans MS"/>
                <a:sym typeface="Comic Sans MS"/>
              </a:rPr>
              <a:t>EYFS</a:t>
            </a:r>
            <a:endParaRPr b="1" sz="2100">
              <a:solidFill>
                <a:schemeClr val="dk1"/>
              </a:solidFill>
              <a:latin typeface="Comic Sans MS"/>
              <a:ea typeface="Comic Sans MS"/>
              <a:cs typeface="Comic Sans MS"/>
              <a:sym typeface="Comic Sans MS"/>
            </a:endParaRPr>
          </a:p>
          <a:p>
            <a:pPr indent="0" lvl="0" marL="0" rtl="0" algn="ctr">
              <a:spcBef>
                <a:spcPts val="0"/>
              </a:spcBef>
              <a:spcAft>
                <a:spcPts val="0"/>
              </a:spcAft>
              <a:buClr>
                <a:schemeClr val="dk1"/>
              </a:buClr>
              <a:buSzPts val="1100"/>
              <a:buFont typeface="Arial"/>
              <a:buNone/>
            </a:pPr>
            <a:r>
              <a:rPr b="1" lang="en-GB" sz="2100">
                <a:solidFill>
                  <a:schemeClr val="dk1"/>
                </a:solidFill>
                <a:latin typeface="Comic Sans MS"/>
                <a:ea typeface="Comic Sans MS"/>
                <a:cs typeface="Comic Sans MS"/>
                <a:sym typeface="Comic Sans MS"/>
              </a:rPr>
              <a:t>Autumn Term 2</a:t>
            </a:r>
            <a:endParaRPr b="1" sz="2100">
              <a:solidFill>
                <a:schemeClr val="dk1"/>
              </a:solidFill>
              <a:latin typeface="Comic Sans MS"/>
              <a:ea typeface="Comic Sans MS"/>
              <a:cs typeface="Comic Sans MS"/>
              <a:sym typeface="Comic Sans MS"/>
            </a:endParaRPr>
          </a:p>
          <a:p>
            <a:pPr indent="0" lvl="0" marL="0" rtl="0" algn="ctr">
              <a:spcBef>
                <a:spcPts val="0"/>
              </a:spcBef>
              <a:spcAft>
                <a:spcPts val="0"/>
              </a:spcAft>
              <a:buClr>
                <a:schemeClr val="dk1"/>
              </a:buClr>
              <a:buSzPts val="1100"/>
              <a:buFont typeface="Arial"/>
              <a:buNone/>
            </a:pPr>
            <a:r>
              <a:rPr b="1" lang="en-GB" sz="2100">
                <a:solidFill>
                  <a:schemeClr val="dk1"/>
                </a:solidFill>
                <a:latin typeface="Comic Sans MS"/>
                <a:ea typeface="Comic Sans MS"/>
                <a:cs typeface="Comic Sans MS"/>
                <a:sym typeface="Comic Sans MS"/>
              </a:rPr>
              <a:t>2025</a:t>
            </a:r>
            <a:endParaRPr b="1" sz="2100">
              <a:solidFill>
                <a:schemeClr val="dk1"/>
              </a:solidFill>
              <a:latin typeface="Comic Sans MS"/>
              <a:ea typeface="Comic Sans MS"/>
              <a:cs typeface="Comic Sans MS"/>
              <a:sym typeface="Comic Sans MS"/>
            </a:endParaRPr>
          </a:p>
        </p:txBody>
      </p:sp>
      <p:sp>
        <p:nvSpPr>
          <p:cNvPr id="57" name="Google Shape;57;p13"/>
          <p:cNvSpPr txBox="1"/>
          <p:nvPr/>
        </p:nvSpPr>
        <p:spPr>
          <a:xfrm>
            <a:off x="648163" y="4375325"/>
            <a:ext cx="3186600" cy="642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500">
                <a:solidFill>
                  <a:schemeClr val="dk1"/>
                </a:solidFill>
                <a:latin typeface="Comic Sans MS"/>
                <a:ea typeface="Comic Sans MS"/>
                <a:cs typeface="Comic Sans MS"/>
                <a:sym typeface="Comic Sans MS"/>
              </a:rPr>
              <a:t>Being Me in Our Wonderful World- Amazing Autumn </a:t>
            </a:r>
            <a:endParaRPr b="1" sz="1500">
              <a:solidFill>
                <a:schemeClr val="dk1"/>
              </a:solidFill>
              <a:latin typeface="Comic Sans MS"/>
              <a:ea typeface="Comic Sans MS"/>
              <a:cs typeface="Comic Sans MS"/>
              <a:sym typeface="Comic Sans MS"/>
            </a:endParaRPr>
          </a:p>
          <a:p>
            <a:pPr indent="0" lvl="0" marL="0" rtl="0" algn="ctr">
              <a:spcBef>
                <a:spcPts val="0"/>
              </a:spcBef>
              <a:spcAft>
                <a:spcPts val="0"/>
              </a:spcAft>
              <a:buNone/>
            </a:pPr>
            <a:r>
              <a:t/>
            </a:r>
            <a:endParaRPr b="1" sz="1500">
              <a:solidFill>
                <a:schemeClr val="dk1"/>
              </a:solidFill>
              <a:latin typeface="Comic Sans MS"/>
              <a:ea typeface="Comic Sans MS"/>
              <a:cs typeface="Comic Sans MS"/>
              <a:sym typeface="Comic Sans MS"/>
            </a:endParaRPr>
          </a:p>
        </p:txBody>
      </p:sp>
      <p:pic>
        <p:nvPicPr>
          <p:cNvPr id="58" name="Google Shape;58;p13"/>
          <p:cNvPicPr preferRelativeResize="0"/>
          <p:nvPr/>
        </p:nvPicPr>
        <p:blipFill>
          <a:blip r:embed="rId3">
            <a:alphaModFix/>
          </a:blip>
          <a:stretch>
            <a:fillRect/>
          </a:stretch>
        </p:blipFill>
        <p:spPr>
          <a:xfrm>
            <a:off x="1313850" y="1200050"/>
            <a:ext cx="1855225" cy="1846475"/>
          </a:xfrm>
          <a:prstGeom prst="rect">
            <a:avLst/>
          </a:prstGeom>
          <a:noFill/>
          <a:ln>
            <a:noFill/>
          </a:ln>
        </p:spPr>
      </p:pic>
      <p:sp>
        <p:nvSpPr>
          <p:cNvPr id="59" name="Google Shape;59;p13"/>
          <p:cNvSpPr txBox="1"/>
          <p:nvPr/>
        </p:nvSpPr>
        <p:spPr>
          <a:xfrm>
            <a:off x="4510800" y="73050"/>
            <a:ext cx="4474800" cy="4997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u="sng">
                <a:latin typeface="Comic Sans MS"/>
                <a:ea typeface="Comic Sans MS"/>
                <a:cs typeface="Comic Sans MS"/>
                <a:sym typeface="Comic Sans MS"/>
              </a:rPr>
              <a:t>CLASS NOTICES</a:t>
            </a:r>
            <a:endParaRPr b="1" sz="800" u="sng">
              <a:latin typeface="Comic Sans MS"/>
              <a:ea typeface="Comic Sans MS"/>
              <a:cs typeface="Comic Sans MS"/>
              <a:sym typeface="Comic Sans MS"/>
            </a:endParaRPr>
          </a:p>
          <a:p>
            <a:pPr indent="0" lvl="0" marL="0" rtl="0" algn="l">
              <a:spcBef>
                <a:spcPts val="0"/>
              </a:spcBef>
              <a:spcAft>
                <a:spcPts val="0"/>
              </a:spcAft>
              <a:buNone/>
            </a:pPr>
            <a:r>
              <a:t/>
            </a:r>
            <a:endParaRPr sz="1100">
              <a:solidFill>
                <a:schemeClr val="dk1"/>
              </a:solidFill>
              <a:highlight>
                <a:schemeClr val="lt1"/>
              </a:highlight>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t/>
            </a:r>
            <a:endParaRPr sz="800">
              <a:solidFill>
                <a:schemeClr val="dk1"/>
              </a:solidFill>
              <a:highlight>
                <a:schemeClr val="lt1"/>
              </a:highlight>
              <a:latin typeface="Comic Sans MS"/>
              <a:ea typeface="Comic Sans MS"/>
              <a:cs typeface="Comic Sans MS"/>
              <a:sym typeface="Comic Sans MS"/>
            </a:endParaRPr>
          </a:p>
          <a:p>
            <a:pPr indent="0" lvl="0" marL="0" rtl="0" algn="l">
              <a:spcBef>
                <a:spcPts val="0"/>
              </a:spcBef>
              <a:spcAft>
                <a:spcPts val="0"/>
              </a:spcAft>
              <a:buNone/>
            </a:pPr>
            <a:r>
              <a:rPr b="1" lang="en-GB">
                <a:latin typeface="Comic Sans MS"/>
                <a:ea typeface="Comic Sans MS"/>
                <a:cs typeface="Comic Sans MS"/>
                <a:sym typeface="Comic Sans MS"/>
              </a:rPr>
              <a:t>Reading</a:t>
            </a:r>
            <a:endParaRPr>
              <a:latin typeface="Comic Sans MS"/>
              <a:ea typeface="Comic Sans MS"/>
              <a:cs typeface="Comic Sans MS"/>
              <a:sym typeface="Comic Sans MS"/>
            </a:endParaRPr>
          </a:p>
          <a:p>
            <a:pPr indent="0" lvl="0" marL="0" rtl="0" algn="l">
              <a:spcBef>
                <a:spcPts val="0"/>
              </a:spcBef>
              <a:spcAft>
                <a:spcPts val="0"/>
              </a:spcAft>
              <a:buNone/>
            </a:pPr>
            <a:r>
              <a:rPr lang="en-GB" sz="1100">
                <a:highlight>
                  <a:srgbClr val="FFFFFF"/>
                </a:highlight>
                <a:latin typeface="Comic Sans MS"/>
                <a:ea typeface="Comic Sans MS"/>
                <a:cs typeface="Comic Sans MS"/>
                <a:sym typeface="Comic Sans MS"/>
              </a:rPr>
              <a:t>Please remember to share your child’s book with them at home. Encourage them to talk about what they think is happening in the pictures and look out for any sounds that they have learnt. Please then write a short comment in their reading record so that we can change books. Remember to bring books in on a </a:t>
            </a:r>
            <a:r>
              <a:rPr b="1" lang="en-GB" sz="1100">
                <a:highlight>
                  <a:srgbClr val="FFFFFF"/>
                </a:highlight>
                <a:latin typeface="Comic Sans MS"/>
                <a:ea typeface="Comic Sans MS"/>
                <a:cs typeface="Comic Sans MS"/>
                <a:sym typeface="Comic Sans MS"/>
              </a:rPr>
              <a:t>Wednesday. </a:t>
            </a:r>
            <a:endParaRPr sz="1100">
              <a:highlight>
                <a:srgbClr val="FFFFFF"/>
              </a:highlight>
              <a:latin typeface="Comic Sans MS"/>
              <a:ea typeface="Comic Sans MS"/>
              <a:cs typeface="Comic Sans MS"/>
              <a:sym typeface="Comic Sans MS"/>
            </a:endParaRPr>
          </a:p>
          <a:p>
            <a:pPr indent="0" lvl="0" marL="0" rtl="0" algn="l">
              <a:spcBef>
                <a:spcPts val="0"/>
              </a:spcBef>
              <a:spcAft>
                <a:spcPts val="0"/>
              </a:spcAft>
              <a:buNone/>
            </a:pPr>
            <a:r>
              <a:t/>
            </a:r>
            <a:endParaRPr sz="800">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b="1" lang="en-GB">
                <a:solidFill>
                  <a:schemeClr val="dk1"/>
                </a:solidFill>
                <a:latin typeface="Comic Sans MS"/>
                <a:ea typeface="Comic Sans MS"/>
                <a:cs typeface="Comic Sans MS"/>
                <a:sym typeface="Comic Sans MS"/>
              </a:rPr>
              <a:t>PE</a:t>
            </a:r>
            <a:r>
              <a:rPr lang="en-GB" sz="1100">
                <a:solidFill>
                  <a:schemeClr val="dk1"/>
                </a:solidFill>
                <a:latin typeface="Comic Sans MS"/>
                <a:ea typeface="Comic Sans MS"/>
                <a:cs typeface="Comic Sans MS"/>
                <a:sym typeface="Comic Sans MS"/>
              </a:rPr>
              <a:t>.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None/>
            </a:pPr>
            <a:r>
              <a:rPr lang="en-GB" sz="1100">
                <a:solidFill>
                  <a:schemeClr val="dk1"/>
                </a:solidFill>
                <a:latin typeface="Comic Sans MS"/>
                <a:ea typeface="Comic Sans MS"/>
                <a:cs typeface="Comic Sans MS"/>
                <a:sym typeface="Comic Sans MS"/>
              </a:rPr>
              <a:t>PE will still take place on a </a:t>
            </a:r>
            <a:r>
              <a:rPr b="1" lang="en-GB" sz="1100">
                <a:solidFill>
                  <a:schemeClr val="dk1"/>
                </a:solidFill>
                <a:latin typeface="Comic Sans MS"/>
                <a:ea typeface="Comic Sans MS"/>
                <a:cs typeface="Comic Sans MS"/>
                <a:sym typeface="Comic Sans MS"/>
              </a:rPr>
              <a:t>Tuesday</a:t>
            </a:r>
            <a:r>
              <a:rPr lang="en-GB" sz="1100">
                <a:solidFill>
                  <a:schemeClr val="dk1"/>
                </a:solidFill>
                <a:latin typeface="Comic Sans MS"/>
                <a:ea typeface="Comic Sans MS"/>
                <a:cs typeface="Comic Sans MS"/>
                <a:sym typeface="Comic Sans MS"/>
              </a:rPr>
              <a:t>.  Children will still come to school in their kit on PE days. They will be wearing this kit outside at lunch and playtimes so please ensure it is weather appropriate.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None/>
            </a:pPr>
            <a:r>
              <a:t/>
            </a:r>
            <a:endParaRPr sz="800">
              <a:solidFill>
                <a:schemeClr val="dk1"/>
              </a:solidFill>
              <a:latin typeface="Comic Sans MS"/>
              <a:ea typeface="Comic Sans MS"/>
              <a:cs typeface="Comic Sans MS"/>
              <a:sym typeface="Comic Sans MS"/>
            </a:endParaRPr>
          </a:p>
          <a:p>
            <a:pPr indent="0" lvl="0" marL="0" rtl="0" algn="l">
              <a:spcBef>
                <a:spcPts val="0"/>
              </a:spcBef>
              <a:spcAft>
                <a:spcPts val="0"/>
              </a:spcAft>
              <a:buNone/>
            </a:pPr>
            <a:r>
              <a:rPr b="1" lang="en-GB">
                <a:solidFill>
                  <a:schemeClr val="dk1"/>
                </a:solidFill>
                <a:latin typeface="Comic Sans MS"/>
                <a:ea typeface="Comic Sans MS"/>
                <a:cs typeface="Comic Sans MS"/>
                <a:sym typeface="Comic Sans MS"/>
              </a:rPr>
              <a:t>Welly Walks</a:t>
            </a:r>
            <a:endParaRPr b="1">
              <a:solidFill>
                <a:schemeClr val="dk1"/>
              </a:solidFill>
              <a:latin typeface="Comic Sans MS"/>
              <a:ea typeface="Comic Sans MS"/>
              <a:cs typeface="Comic Sans MS"/>
              <a:sym typeface="Comic Sans MS"/>
            </a:endParaRPr>
          </a:p>
          <a:p>
            <a:pPr indent="0" lvl="0" marL="0" rtl="0" algn="l">
              <a:spcBef>
                <a:spcPts val="0"/>
              </a:spcBef>
              <a:spcAft>
                <a:spcPts val="0"/>
              </a:spcAft>
              <a:buNone/>
            </a:pPr>
            <a:r>
              <a:rPr lang="en-GB" sz="1100">
                <a:solidFill>
                  <a:schemeClr val="dk1"/>
                </a:solidFill>
                <a:latin typeface="Comic Sans MS"/>
                <a:ea typeface="Comic Sans MS"/>
                <a:cs typeface="Comic Sans MS"/>
                <a:sym typeface="Comic Sans MS"/>
              </a:rPr>
              <a:t>Children take part in weekly welly walk sessions.  Please ensure wellington boots are kept in school.</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None/>
            </a:pPr>
            <a:r>
              <a:t/>
            </a:r>
            <a:endParaRPr sz="800">
              <a:solidFill>
                <a:schemeClr val="dk1"/>
              </a:solidFill>
              <a:latin typeface="Comic Sans MS"/>
              <a:ea typeface="Comic Sans MS"/>
              <a:cs typeface="Comic Sans MS"/>
              <a:sym typeface="Comic Sans MS"/>
            </a:endParaRPr>
          </a:p>
          <a:p>
            <a:pPr indent="0" lvl="0" marL="0" rtl="0" algn="l">
              <a:spcBef>
                <a:spcPts val="0"/>
              </a:spcBef>
              <a:spcAft>
                <a:spcPts val="0"/>
              </a:spcAft>
              <a:buNone/>
            </a:pPr>
            <a:r>
              <a:rPr b="1" lang="en-GB">
                <a:solidFill>
                  <a:schemeClr val="dk1"/>
                </a:solidFill>
                <a:latin typeface="Comic Sans MS"/>
                <a:ea typeface="Comic Sans MS"/>
                <a:cs typeface="Comic Sans MS"/>
                <a:sym typeface="Comic Sans MS"/>
              </a:rPr>
              <a:t>Homework</a:t>
            </a:r>
            <a:endParaRPr>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lang="en-GB" sz="1100">
                <a:highlight>
                  <a:srgbClr val="FFFFFF"/>
                </a:highlight>
                <a:latin typeface="Comic Sans MS"/>
                <a:ea typeface="Comic Sans MS"/>
                <a:cs typeface="Comic Sans MS"/>
                <a:sym typeface="Comic Sans MS"/>
              </a:rPr>
              <a:t>Please remember to look at your child’s tapestry account. Each week there is information about what your child is learning in school. We would love to see some photos of things your child has done at home e.g. learning phonics sounds, reading or something which they would like to share in school. </a:t>
            </a:r>
            <a:endParaRPr sz="1100">
              <a:highlight>
                <a:srgbClr val="FFFFFF"/>
              </a:highlight>
              <a:latin typeface="Comic Sans MS"/>
              <a:ea typeface="Comic Sans MS"/>
              <a:cs typeface="Comic Sans MS"/>
              <a:sym typeface="Comic Sans MS"/>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 name="Shape 63"/>
        <p:cNvGrpSpPr/>
        <p:nvPr/>
      </p:nvGrpSpPr>
      <p:grpSpPr>
        <a:xfrm>
          <a:off x="0" y="0"/>
          <a:ext cx="0" cy="0"/>
          <a:chOff x="0" y="0"/>
          <a:chExt cx="0" cy="0"/>
        </a:xfrm>
      </p:grpSpPr>
      <p:sp>
        <p:nvSpPr>
          <p:cNvPr id="64" name="Google Shape;64;p14"/>
          <p:cNvSpPr txBox="1"/>
          <p:nvPr/>
        </p:nvSpPr>
        <p:spPr>
          <a:xfrm>
            <a:off x="148125" y="73050"/>
            <a:ext cx="4193700" cy="4997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u="sng">
                <a:solidFill>
                  <a:schemeClr val="dk1"/>
                </a:solidFill>
                <a:latin typeface="Comic Sans MS"/>
                <a:ea typeface="Comic Sans MS"/>
                <a:cs typeface="Comic Sans MS"/>
                <a:sym typeface="Comic Sans MS"/>
              </a:rPr>
              <a:t>ENRICHMENT AREAS OF LEARNING</a:t>
            </a:r>
            <a:endParaRPr b="1" sz="800" u="sng">
              <a:latin typeface="Comic Sans MS"/>
              <a:ea typeface="Comic Sans MS"/>
              <a:cs typeface="Comic Sans MS"/>
              <a:sym typeface="Comic Sans MS"/>
            </a:endParaRPr>
          </a:p>
          <a:p>
            <a:pPr indent="0" lvl="0" marL="0" rtl="0" algn="l">
              <a:spcBef>
                <a:spcPts val="0"/>
              </a:spcBef>
              <a:spcAft>
                <a:spcPts val="0"/>
              </a:spcAft>
              <a:buNone/>
            </a:pPr>
            <a:r>
              <a:t/>
            </a:r>
            <a:endParaRPr sz="1100">
              <a:solidFill>
                <a:schemeClr val="dk1"/>
              </a:solidFill>
              <a:latin typeface="Comic Sans MS"/>
              <a:ea typeface="Comic Sans MS"/>
              <a:cs typeface="Comic Sans MS"/>
              <a:sym typeface="Comic Sans MS"/>
            </a:endParaRPr>
          </a:p>
        </p:txBody>
      </p:sp>
      <p:sp>
        <p:nvSpPr>
          <p:cNvPr id="65" name="Google Shape;65;p14"/>
          <p:cNvSpPr txBox="1"/>
          <p:nvPr/>
        </p:nvSpPr>
        <p:spPr>
          <a:xfrm>
            <a:off x="4792825" y="73050"/>
            <a:ext cx="4193700" cy="4997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u="sng">
                <a:solidFill>
                  <a:schemeClr val="dk1"/>
                </a:solidFill>
                <a:latin typeface="Comic Sans MS"/>
                <a:ea typeface="Comic Sans MS"/>
                <a:cs typeface="Comic Sans MS"/>
                <a:sym typeface="Comic Sans MS"/>
              </a:rPr>
              <a:t>ENRICHMENT AREAS OF LEARNING</a:t>
            </a:r>
            <a:endParaRPr/>
          </a:p>
        </p:txBody>
      </p:sp>
      <p:graphicFrame>
        <p:nvGraphicFramePr>
          <p:cNvPr id="66" name="Google Shape;66;p14"/>
          <p:cNvGraphicFramePr/>
          <p:nvPr/>
        </p:nvGraphicFramePr>
        <p:xfrm>
          <a:off x="302800" y="411950"/>
          <a:ext cx="3000000" cy="3000000"/>
        </p:xfrm>
        <a:graphic>
          <a:graphicData uri="http://schemas.openxmlformats.org/drawingml/2006/table">
            <a:tbl>
              <a:tblPr>
                <a:noFill/>
                <a:tableStyleId>{9602243F-2E87-40CE-AE9E-9DA0E3CBC8E2}</a:tableStyleId>
              </a:tblPr>
              <a:tblGrid>
                <a:gridCol w="1060750"/>
                <a:gridCol w="2823600"/>
              </a:tblGrid>
              <a:tr h="136545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Phonics</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highlight>
                            <a:srgbClr val="FFFFFF"/>
                          </a:highlight>
                          <a:latin typeface="Comic Sans MS"/>
                          <a:ea typeface="Comic Sans MS"/>
                          <a:cs typeface="Comic Sans MS"/>
                          <a:sym typeface="Comic Sans MS"/>
                        </a:rPr>
                        <a:t>In our phonics lessons we will finish phase 2 and begin to learn phase 3 sounds and tricky words.  We have a writing table and book corner and lots of writing opportunities both indoors and outdoors to encourage the children to read and write independently.    </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64305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Literacy</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highlight>
                            <a:srgbClr val="FFFFFF"/>
                          </a:highlight>
                          <a:latin typeface="Comic Sans MS"/>
                          <a:ea typeface="Comic Sans MS"/>
                          <a:cs typeface="Comic Sans MS"/>
                          <a:sym typeface="Comic Sans MS"/>
                        </a:rPr>
                        <a:t>In Literacy we will be exploring a range of texts linked to our ‘Amazing Autumn’ topic. We will look at the texts ‘Pumpkin Soup’ and ‘Owl Babies.’</a:t>
                      </a:r>
                      <a:endParaRPr sz="1100">
                        <a:highlight>
                          <a:srgbClr val="FFFFFF"/>
                        </a:highlight>
                        <a:latin typeface="Comic Sans MS"/>
                        <a:ea typeface="Comic Sans MS"/>
                        <a:cs typeface="Comic Sans MS"/>
                        <a:sym typeface="Comic Sans MS"/>
                      </a:endParaRPr>
                    </a:p>
                    <a:p>
                      <a:pPr indent="0" lvl="0" marL="0" rtl="0" algn="l">
                        <a:spcBef>
                          <a:spcPts val="0"/>
                        </a:spcBef>
                        <a:spcAft>
                          <a:spcPts val="0"/>
                        </a:spcAft>
                        <a:buNone/>
                      </a:pPr>
                      <a:r>
                        <a:rPr lang="en-GB" sz="1100">
                          <a:highlight>
                            <a:srgbClr val="FFFFFF"/>
                          </a:highlight>
                          <a:latin typeface="Comic Sans MS"/>
                          <a:ea typeface="Comic Sans MS"/>
                          <a:cs typeface="Comic Sans MS"/>
                          <a:sym typeface="Comic Sans MS"/>
                        </a:rPr>
                        <a:t>We will be creating our own Class Book about our Autumn Walk.</a:t>
                      </a:r>
                      <a:endParaRPr sz="1100">
                        <a:highlight>
                          <a:srgbClr val="FFFFFF"/>
                        </a:highlight>
                        <a:latin typeface="Comic Sans MS"/>
                        <a:ea typeface="Comic Sans MS"/>
                        <a:cs typeface="Comic Sans MS"/>
                        <a:sym typeface="Comic Sans MS"/>
                      </a:endParaRPr>
                    </a:p>
                    <a:p>
                      <a:pPr indent="0" lvl="0" marL="0" rtl="0" algn="l">
                        <a:spcBef>
                          <a:spcPts val="0"/>
                        </a:spcBef>
                        <a:spcAft>
                          <a:spcPts val="0"/>
                        </a:spcAft>
                        <a:buNone/>
                      </a:pPr>
                      <a:r>
                        <a:rPr lang="en-GB" sz="1100">
                          <a:highlight>
                            <a:srgbClr val="FFFFFF"/>
                          </a:highlight>
                          <a:latin typeface="Comic Sans MS"/>
                          <a:ea typeface="Comic Sans MS"/>
                          <a:cs typeface="Comic Sans MS"/>
                          <a:sym typeface="Comic Sans MS"/>
                        </a:rPr>
                        <a:t>We will also be writing some words to describe Autumn using the sounds that we have learnt in our phonics.</a:t>
                      </a:r>
                      <a:endParaRPr sz="1100">
                        <a:highlight>
                          <a:srgbClr val="FFFFFF"/>
                        </a:highlight>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395925">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Maths</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highlight>
                            <a:srgbClr val="FFFFFF"/>
                          </a:highlight>
                          <a:latin typeface="Comic Sans MS"/>
                          <a:ea typeface="Comic Sans MS"/>
                          <a:cs typeface="Comic Sans MS"/>
                          <a:sym typeface="Comic Sans MS"/>
                        </a:rPr>
                        <a:t>In this area of learning we will be learning about numbers. We will continue to have our number of the week </a:t>
                      </a:r>
                      <a:r>
                        <a:rPr lang="en-GB" sz="1100">
                          <a:highlight>
                            <a:srgbClr val="FFFFFF"/>
                          </a:highlight>
                          <a:latin typeface="Comic Sans MS"/>
                          <a:ea typeface="Comic Sans MS"/>
                          <a:cs typeface="Comic Sans MS"/>
                          <a:sym typeface="Comic Sans MS"/>
                        </a:rPr>
                        <a:t>focusing</a:t>
                      </a:r>
                      <a:r>
                        <a:rPr lang="en-GB" sz="1100">
                          <a:highlight>
                            <a:srgbClr val="FFFFFF"/>
                          </a:highlight>
                          <a:latin typeface="Comic Sans MS"/>
                          <a:ea typeface="Comic Sans MS"/>
                          <a:cs typeface="Comic Sans MS"/>
                          <a:sym typeface="Comic Sans MS"/>
                        </a:rPr>
                        <a:t> on the composition of numbers. We will be carefully counting objects, matching number to quantities and subitising. </a:t>
                      </a:r>
                      <a:endParaRPr sz="1100">
                        <a:highlight>
                          <a:srgbClr val="FFFFFF"/>
                        </a:highlight>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pic>
        <p:nvPicPr>
          <p:cNvPr id="67" name="Google Shape;67;p14"/>
          <p:cNvPicPr preferRelativeResize="0"/>
          <p:nvPr/>
        </p:nvPicPr>
        <p:blipFill>
          <a:blip r:embed="rId3">
            <a:alphaModFix/>
          </a:blip>
          <a:stretch>
            <a:fillRect/>
          </a:stretch>
        </p:blipFill>
        <p:spPr>
          <a:xfrm>
            <a:off x="487725" y="2571750"/>
            <a:ext cx="696479" cy="642900"/>
          </a:xfrm>
          <a:prstGeom prst="rect">
            <a:avLst/>
          </a:prstGeom>
          <a:noFill/>
          <a:ln>
            <a:noFill/>
          </a:ln>
        </p:spPr>
      </p:pic>
      <p:pic>
        <p:nvPicPr>
          <p:cNvPr id="68" name="Google Shape;68;p14"/>
          <p:cNvPicPr preferRelativeResize="0"/>
          <p:nvPr/>
        </p:nvPicPr>
        <p:blipFill>
          <a:blip r:embed="rId4">
            <a:alphaModFix/>
          </a:blip>
          <a:stretch>
            <a:fillRect/>
          </a:stretch>
        </p:blipFill>
        <p:spPr>
          <a:xfrm>
            <a:off x="609515" y="4006375"/>
            <a:ext cx="452884" cy="642900"/>
          </a:xfrm>
          <a:prstGeom prst="rect">
            <a:avLst/>
          </a:prstGeom>
          <a:noFill/>
          <a:ln>
            <a:noFill/>
          </a:ln>
        </p:spPr>
      </p:pic>
      <p:graphicFrame>
        <p:nvGraphicFramePr>
          <p:cNvPr id="69" name="Google Shape;69;p14"/>
          <p:cNvGraphicFramePr/>
          <p:nvPr/>
        </p:nvGraphicFramePr>
        <p:xfrm>
          <a:off x="4947500" y="411950"/>
          <a:ext cx="3000000" cy="3000000"/>
        </p:xfrm>
        <a:graphic>
          <a:graphicData uri="http://schemas.openxmlformats.org/drawingml/2006/table">
            <a:tbl>
              <a:tblPr>
                <a:noFill/>
                <a:tableStyleId>{9602243F-2E87-40CE-AE9E-9DA0E3CBC8E2}</a:tableStyleId>
              </a:tblPr>
              <a:tblGrid>
                <a:gridCol w="915575"/>
                <a:gridCol w="3123450"/>
              </a:tblGrid>
              <a:tr h="138300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Welly Walks</a:t>
                      </a:r>
                      <a:endParaRPr b="1" sz="1200">
                        <a:latin typeface="Comic Sans MS"/>
                        <a:ea typeface="Comic Sans MS"/>
                        <a:cs typeface="Comic Sans MS"/>
                        <a:sym typeface="Comic Sans MS"/>
                      </a:endParaRPr>
                    </a:p>
                    <a:p>
                      <a:pPr indent="0" lvl="0" marL="0" rtl="0" algn="ctr">
                        <a:spcBef>
                          <a:spcPts val="0"/>
                        </a:spcBef>
                        <a:spcAft>
                          <a:spcPts val="0"/>
                        </a:spcAft>
                        <a:buNone/>
                      </a:pPr>
                      <a:r>
                        <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latin typeface="Comic Sans MS"/>
                          <a:ea typeface="Comic Sans MS"/>
                          <a:cs typeface="Comic Sans MS"/>
                          <a:sym typeface="Comic Sans MS"/>
                        </a:rPr>
                        <a:t>This half term we will be focusing on seasonal changes in our Forest School sessions. Eyrescroft Forest School is run completely within the school grounds; utilising the ‘wooded area’ to the rear of the school field. Children will have a fortnightly session.  </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870175">
                <a:tc>
                  <a:txBody>
                    <a:bodyPr/>
                    <a:lstStyle/>
                    <a:p>
                      <a:pPr indent="0" lvl="0" marL="0" rtl="0" algn="l">
                        <a:spcBef>
                          <a:spcPts val="0"/>
                        </a:spcBef>
                        <a:spcAft>
                          <a:spcPts val="0"/>
                        </a:spcAft>
                        <a:buNone/>
                      </a:pPr>
                      <a:r>
                        <a:rPr b="1" lang="en-GB" sz="1200">
                          <a:latin typeface="Comic Sans MS"/>
                          <a:ea typeface="Comic Sans MS"/>
                          <a:cs typeface="Comic Sans MS"/>
                          <a:sym typeface="Comic Sans MS"/>
                        </a:rPr>
                        <a:t>    R.E.</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highlight>
                            <a:srgbClr val="FFFFFF"/>
                          </a:highlight>
                          <a:latin typeface="Comic Sans MS"/>
                          <a:ea typeface="Comic Sans MS"/>
                          <a:cs typeface="Comic Sans MS"/>
                          <a:sym typeface="Comic Sans MS"/>
                        </a:rPr>
                        <a:t>When looking at celebrations during this topic we will be finding out about different festivals and celebrations, for example Bonfire night, Diwali and Christmas.</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46770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EAD</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latin typeface="Comic Sans MS"/>
                          <a:ea typeface="Comic Sans MS"/>
                          <a:cs typeface="Comic Sans MS"/>
                          <a:sym typeface="Comic Sans MS"/>
                        </a:rPr>
                        <a:t>During this half term,  children will have the opportunity to engage in role play, use musical instruments and explore colour.  We will learn themed songs linked to our topic. We will be creating our own diva lamps for Diwali and we will also be learning about Van Gogh’s Starry Night painting when learning about light and dark.  </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616575">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P.E.</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latin typeface="Comic Sans MS"/>
                          <a:ea typeface="Comic Sans MS"/>
                          <a:cs typeface="Comic Sans MS"/>
                          <a:sym typeface="Comic Sans MS"/>
                        </a:rPr>
                        <a:t>Our PE this half term will focus on ball games and listening skills.  </a:t>
                      </a:r>
                      <a:endParaRPr sz="1100">
                        <a:latin typeface="Comic Sans MS"/>
                        <a:ea typeface="Comic Sans MS"/>
                        <a:cs typeface="Comic Sans MS"/>
                        <a:sym typeface="Comic Sans MS"/>
                      </a:endParaRPr>
                    </a:p>
                    <a:p>
                      <a:pPr indent="0" lvl="0" marL="0" rtl="0" algn="l">
                        <a:spcBef>
                          <a:spcPts val="0"/>
                        </a:spcBef>
                        <a:spcAft>
                          <a:spcPts val="0"/>
                        </a:spcAft>
                        <a:buNone/>
                      </a:pPr>
                      <a:r>
                        <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pic>
        <p:nvPicPr>
          <p:cNvPr id="70" name="Google Shape;70;p14"/>
          <p:cNvPicPr preferRelativeResize="0"/>
          <p:nvPr/>
        </p:nvPicPr>
        <p:blipFill>
          <a:blip r:embed="rId5">
            <a:alphaModFix/>
          </a:blip>
          <a:stretch>
            <a:fillRect/>
          </a:stretch>
        </p:blipFill>
        <p:spPr>
          <a:xfrm>
            <a:off x="5146475" y="2126250"/>
            <a:ext cx="529275" cy="467325"/>
          </a:xfrm>
          <a:prstGeom prst="rect">
            <a:avLst/>
          </a:prstGeom>
          <a:noFill/>
          <a:ln>
            <a:noFill/>
          </a:ln>
        </p:spPr>
      </p:pic>
      <p:pic>
        <p:nvPicPr>
          <p:cNvPr id="71" name="Google Shape;71;p14"/>
          <p:cNvPicPr preferRelativeResize="0"/>
          <p:nvPr/>
        </p:nvPicPr>
        <p:blipFill rotWithShape="1">
          <a:blip r:embed="rId6">
            <a:alphaModFix/>
          </a:blip>
          <a:srcRect b="6985" l="0" r="0" t="0"/>
          <a:stretch/>
        </p:blipFill>
        <p:spPr>
          <a:xfrm>
            <a:off x="5090385" y="3232537"/>
            <a:ext cx="595003" cy="562150"/>
          </a:xfrm>
          <a:prstGeom prst="rect">
            <a:avLst/>
          </a:prstGeom>
          <a:noFill/>
          <a:ln>
            <a:noFill/>
          </a:ln>
        </p:spPr>
      </p:pic>
      <p:pic>
        <p:nvPicPr>
          <p:cNvPr id="72" name="Google Shape;72;p14"/>
          <p:cNvPicPr preferRelativeResize="0"/>
          <p:nvPr/>
        </p:nvPicPr>
        <p:blipFill>
          <a:blip r:embed="rId7">
            <a:alphaModFix/>
          </a:blip>
          <a:stretch>
            <a:fillRect/>
          </a:stretch>
        </p:blipFill>
        <p:spPr>
          <a:xfrm>
            <a:off x="5161450" y="4496875"/>
            <a:ext cx="452875" cy="320584"/>
          </a:xfrm>
          <a:prstGeom prst="rect">
            <a:avLst/>
          </a:prstGeom>
          <a:noFill/>
          <a:ln>
            <a:noFill/>
          </a:ln>
        </p:spPr>
      </p:pic>
      <p:pic>
        <p:nvPicPr>
          <p:cNvPr id="73" name="Google Shape;73;p14"/>
          <p:cNvPicPr preferRelativeResize="0"/>
          <p:nvPr/>
        </p:nvPicPr>
        <p:blipFill>
          <a:blip r:embed="rId8">
            <a:alphaModFix/>
          </a:blip>
          <a:stretch>
            <a:fillRect/>
          </a:stretch>
        </p:blipFill>
        <p:spPr>
          <a:xfrm>
            <a:off x="5090398" y="918225"/>
            <a:ext cx="696475" cy="741209"/>
          </a:xfrm>
          <a:prstGeom prst="rect">
            <a:avLst/>
          </a:prstGeom>
          <a:noFill/>
          <a:ln>
            <a:noFill/>
          </a:ln>
        </p:spPr>
      </p:pic>
      <p:pic>
        <p:nvPicPr>
          <p:cNvPr id="74" name="Google Shape;74;p14"/>
          <p:cNvPicPr preferRelativeResize="0"/>
          <p:nvPr/>
        </p:nvPicPr>
        <p:blipFill>
          <a:blip r:embed="rId9">
            <a:alphaModFix/>
          </a:blip>
          <a:stretch>
            <a:fillRect/>
          </a:stretch>
        </p:blipFill>
        <p:spPr>
          <a:xfrm>
            <a:off x="442707" y="824475"/>
            <a:ext cx="786509" cy="5621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