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Coming Soon"/>
      <p:regular r:id="rId9"/>
    </p:embeddedFont>
    <p:embeddedFont>
      <p:font typeface="ABeeZee"/>
      <p:regular r:id="rId10"/>
      <p: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CDA836C-BC67-45E3-8F93-443BCAFC212E}">
  <a:tblStyle styleId="{2CDA836C-BC67-45E3-8F93-443BCAFC212E}"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1" Type="http://schemas.openxmlformats.org/officeDocument/2006/relationships/font" Target="fonts/ABeeZee-italic.fntdata"/><Relationship Id="rId10" Type="http://schemas.openxmlformats.org/officeDocument/2006/relationships/font" Target="fonts/ABeeZee-regular.fntdata"/><Relationship Id="rId9" Type="http://schemas.openxmlformats.org/officeDocument/2006/relationships/font" Target="fonts/ComingSoon-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8.png"/><Relationship Id="rId10" Type="http://schemas.openxmlformats.org/officeDocument/2006/relationships/image" Target="../media/image3.png"/><Relationship Id="rId9"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2.png"/><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4957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5" name="Google Shape;55;p13"/>
          <p:cNvSpPr txBox="1"/>
          <p:nvPr/>
        </p:nvSpPr>
        <p:spPr>
          <a:xfrm>
            <a:off x="392875" y="39649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1</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b="1" sz="1500">
              <a:solidFill>
                <a:schemeClr val="dk1"/>
              </a:solidFill>
              <a:latin typeface="Comic Sans MS"/>
              <a:ea typeface="Comic Sans MS"/>
              <a:cs typeface="Comic Sans MS"/>
              <a:sym typeface="Comic Sans MS"/>
            </a:endParaRPr>
          </a:p>
        </p:txBody>
      </p:sp>
      <p:pic>
        <p:nvPicPr>
          <p:cNvPr id="56" name="Google Shape;56;p13"/>
          <p:cNvPicPr preferRelativeResize="0"/>
          <p:nvPr/>
        </p:nvPicPr>
        <p:blipFill>
          <a:blip r:embed="rId3">
            <a:alphaModFix/>
          </a:blip>
          <a:stretch>
            <a:fillRect/>
          </a:stretch>
        </p:blipFill>
        <p:spPr>
          <a:xfrm>
            <a:off x="808076" y="1469801"/>
            <a:ext cx="2452075" cy="2440600"/>
          </a:xfrm>
          <a:prstGeom prst="rect">
            <a:avLst/>
          </a:prstGeom>
          <a:noFill/>
          <a:ln>
            <a:noFill/>
          </a:ln>
        </p:spPr>
      </p:pic>
      <p:sp>
        <p:nvSpPr>
          <p:cNvPr id="57" name="Google Shape;57;p13"/>
          <p:cNvSpPr txBox="1"/>
          <p:nvPr/>
        </p:nvSpPr>
        <p:spPr>
          <a:xfrm>
            <a:off x="4572000" y="73050"/>
            <a:ext cx="43434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ng Soon"/>
                <a:ea typeface="Coming Soon"/>
                <a:cs typeface="Coming Soon"/>
                <a:sym typeface="Coming Soon"/>
              </a:rPr>
              <a:t>CLASS NOTICES</a:t>
            </a:r>
            <a:endParaRPr b="1" u="sng">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Class Text</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class texts are: ‘Little Red’ by Bethan Woollvin, ‘It Fell from the Sky’ by The Fan Brothers and ‘Zim, Zam, Zoom’ by James Carter.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Reading</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The children will read for at least 10 minutes every day in school and we hope parents will do the same at home. The children will have a levelled reader that will be changed weekly. They will also have a reading for pleasure book that they can change whenever they wish. Both can be commented on in their reading diary.</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PE</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PE will take place on a </a:t>
            </a:r>
            <a:r>
              <a:rPr b="1" lang="en-GB" sz="1100">
                <a:solidFill>
                  <a:schemeClr val="dk1"/>
                </a:solidFill>
                <a:latin typeface="Coming Soon"/>
                <a:ea typeface="Coming Soon"/>
                <a:cs typeface="Coming Soon"/>
                <a:sym typeface="Coming Soon"/>
              </a:rPr>
              <a:t>Wednesday </a:t>
            </a:r>
            <a:r>
              <a:rPr lang="en-GB" sz="1100">
                <a:solidFill>
                  <a:schemeClr val="dk1"/>
                </a:solidFill>
                <a:latin typeface="Coming Soon"/>
                <a:ea typeface="Coming Soon"/>
                <a:cs typeface="Coming Soon"/>
                <a:sym typeface="Coming Soon"/>
              </a:rPr>
              <a:t>and </a:t>
            </a:r>
            <a:r>
              <a:rPr b="1" lang="en-GB" sz="1100">
                <a:solidFill>
                  <a:schemeClr val="dk1"/>
                </a:solidFill>
                <a:latin typeface="Coming Soon"/>
                <a:ea typeface="Coming Soon"/>
                <a:cs typeface="Coming Soon"/>
                <a:sym typeface="Coming Soon"/>
              </a:rPr>
              <a:t> Friday</a:t>
            </a:r>
            <a:r>
              <a:rPr lang="en-GB" sz="1100">
                <a:solidFill>
                  <a:schemeClr val="dk1"/>
                </a:solidFill>
                <a:latin typeface="Coming Soon"/>
                <a:ea typeface="Coming Soon"/>
                <a:cs typeface="Coming Soon"/>
                <a:sym typeface="Coming Soon"/>
              </a:rPr>
              <a:t>.</a:t>
            </a:r>
            <a:r>
              <a:rPr lang="en-GB" sz="1100">
                <a:solidFill>
                  <a:schemeClr val="dk1"/>
                </a:solidFill>
                <a:latin typeface="Coming Soon"/>
                <a:ea typeface="Coming Soon"/>
                <a:cs typeface="Coming Soon"/>
                <a:sym typeface="Coming Soon"/>
              </a:rPr>
              <a:t>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Children may come to school in their kit on PE days. They will be wearing this kit outside at lunch and playtimes so please ensure it is weather appropriate.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Homework</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homework will be sent out every </a:t>
            </a:r>
            <a:r>
              <a:rPr b="1" lang="en-GB" sz="1100">
                <a:solidFill>
                  <a:schemeClr val="dk1"/>
                </a:solidFill>
                <a:latin typeface="Coming Soon"/>
                <a:ea typeface="Coming Soon"/>
                <a:cs typeface="Coming Soon"/>
                <a:sym typeface="Coming Soon"/>
              </a:rPr>
              <a:t>Friday</a:t>
            </a:r>
            <a:r>
              <a:rPr lang="en-GB" sz="1100">
                <a:solidFill>
                  <a:schemeClr val="dk1"/>
                </a:solidFill>
                <a:latin typeface="Coming Soon"/>
                <a:ea typeface="Coming Soon"/>
                <a:cs typeface="Coming Soon"/>
                <a:sym typeface="Coming Soon"/>
              </a:rPr>
              <a:t> returning back into school by the following </a:t>
            </a:r>
            <a:r>
              <a:rPr b="1" lang="en-GB" sz="1100">
                <a:solidFill>
                  <a:schemeClr val="dk1"/>
                </a:solidFill>
                <a:latin typeface="Coming Soon"/>
                <a:ea typeface="Coming Soon"/>
                <a:cs typeface="Coming Soon"/>
                <a:sym typeface="Coming Soon"/>
              </a:rPr>
              <a:t>Wednesday</a:t>
            </a:r>
            <a:r>
              <a:rPr lang="en-GB" sz="1100">
                <a:solidFill>
                  <a:schemeClr val="dk1"/>
                </a:solidFill>
                <a:latin typeface="Coming Soon"/>
                <a:ea typeface="Coming Soon"/>
                <a:cs typeface="Coming Soon"/>
                <a:sym typeface="Coming Soon"/>
              </a:rPr>
              <a:t>. If you have any questions about the homework, please ask.</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highlight>
                  <a:schemeClr val="lt1"/>
                </a:highlight>
                <a:latin typeface="Coming Soon"/>
                <a:ea typeface="Coming Soon"/>
                <a:cs typeface="Coming Soon"/>
                <a:sym typeface="Coming Soon"/>
              </a:rPr>
              <a:t>Please ensure your child brings in a named water bottle everyday.</a:t>
            </a:r>
            <a:endParaRPr b="1" u="sng">
              <a:highlight>
                <a:schemeClr val="lt1"/>
              </a:highlight>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 name="Shape 61"/>
        <p:cNvGrpSpPr/>
        <p:nvPr/>
      </p:nvGrpSpPr>
      <p:grpSpPr>
        <a:xfrm>
          <a:off x="0" y="0"/>
          <a:ext cx="0" cy="0"/>
          <a:chOff x="0" y="0"/>
          <a:chExt cx="0" cy="0"/>
        </a:xfrm>
      </p:grpSpPr>
      <p:sp>
        <p:nvSpPr>
          <p:cNvPr id="62" name="Google Shape;62;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solidFill>
                <a:schemeClr val="dk1"/>
              </a:solidFill>
              <a:latin typeface="ABeeZee"/>
              <a:ea typeface="ABeeZee"/>
              <a:cs typeface="ABeeZee"/>
              <a:sym typeface="ABeeZee"/>
            </a:endParaRPr>
          </a:p>
          <a:p>
            <a:pPr indent="0" lvl="0" marL="0" rtl="0" algn="l">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3" name="Google Shape;63;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latin typeface="ABeeZee"/>
              <a:ea typeface="ABeeZee"/>
              <a:cs typeface="ABeeZee"/>
              <a:sym typeface="ABeeZee"/>
            </a:endParaRPr>
          </a:p>
        </p:txBody>
      </p:sp>
      <p:graphicFrame>
        <p:nvGraphicFramePr>
          <p:cNvPr id="64" name="Google Shape;64;p14"/>
          <p:cNvGraphicFramePr/>
          <p:nvPr/>
        </p:nvGraphicFramePr>
        <p:xfrm>
          <a:off x="148125" y="411950"/>
          <a:ext cx="3000000" cy="3000000"/>
        </p:xfrm>
        <a:graphic>
          <a:graphicData uri="http://schemas.openxmlformats.org/drawingml/2006/table">
            <a:tbl>
              <a:tblPr>
                <a:noFill/>
                <a:tableStyleId>{2CDA836C-BC67-45E3-8F93-443BCAFC212E}</a:tableStyleId>
              </a:tblPr>
              <a:tblGrid>
                <a:gridCol w="919125"/>
                <a:gridCol w="3274575"/>
              </a:tblGrid>
              <a:tr h="1045925">
                <a:tc>
                  <a:txBody>
                    <a:bodyPr/>
                    <a:lstStyle/>
                    <a:p>
                      <a:pPr indent="0" lvl="0" marL="0" rtl="0" algn="ctr">
                        <a:spcBef>
                          <a:spcPts val="0"/>
                        </a:spcBef>
                        <a:spcAft>
                          <a:spcPts val="0"/>
                        </a:spcAft>
                        <a:buNone/>
                      </a:pPr>
                      <a:r>
                        <a:rPr b="1" lang="en-GB" sz="1200">
                          <a:latin typeface="ABeeZee"/>
                          <a:ea typeface="ABeeZee"/>
                          <a:cs typeface="ABeeZee"/>
                          <a:sym typeface="ABeeZee"/>
                        </a:rPr>
                        <a:t>English</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reading we will be exploring poetry and looking at different ways to recite a poem, so that it is interesting for the reader.</a:t>
                      </a:r>
                      <a:endParaRPr sz="1100">
                        <a:solidFill>
                          <a:schemeClr val="dk1"/>
                        </a:solidFill>
                        <a:latin typeface="Coming Soon"/>
                        <a:ea typeface="Coming Soon"/>
                        <a:cs typeface="Coming Soon"/>
                        <a:sym typeface="Coming Soon"/>
                      </a:endParaRPr>
                    </a:p>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writing will focus on composing a sequence of correctly punctuated </a:t>
                      </a:r>
                      <a:r>
                        <a:rPr lang="en-GB" sz="1100">
                          <a:solidFill>
                            <a:schemeClr val="dk1"/>
                          </a:solidFill>
                          <a:latin typeface="Coming Soon"/>
                          <a:ea typeface="Coming Soon"/>
                          <a:cs typeface="Coming Soon"/>
                          <a:sym typeface="Coming Soon"/>
                        </a:rPr>
                        <a:t>sentences</a:t>
                      </a:r>
                      <a:r>
                        <a:rPr lang="en-GB" sz="1100">
                          <a:solidFill>
                            <a:schemeClr val="dk1"/>
                          </a:solidFill>
                          <a:latin typeface="Coming Soon"/>
                          <a:ea typeface="Coming Soon"/>
                          <a:cs typeface="Coming Soon"/>
                          <a:sym typeface="Coming Soon"/>
                        </a:rPr>
                        <a:t> in order to retell the key events form a </a:t>
                      </a:r>
                      <a:r>
                        <a:rPr lang="en-GB" sz="1100">
                          <a:solidFill>
                            <a:schemeClr val="dk1"/>
                          </a:solidFill>
                          <a:latin typeface="Coming Soon"/>
                          <a:ea typeface="Coming Soon"/>
                          <a:cs typeface="Coming Soon"/>
                          <a:sym typeface="Coming Soon"/>
                        </a:rPr>
                        <a:t>known</a:t>
                      </a:r>
                      <a:r>
                        <a:rPr lang="en-GB" sz="1100">
                          <a:solidFill>
                            <a:schemeClr val="dk1"/>
                          </a:solidFill>
                          <a:latin typeface="Coming Soon"/>
                          <a:ea typeface="Coming Soon"/>
                          <a:cs typeface="Coming Soon"/>
                          <a:sym typeface="Coming Soon"/>
                        </a:rPr>
                        <a:t> story. </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35900">
                <a:tc>
                  <a:txBody>
                    <a:bodyPr/>
                    <a:lstStyle/>
                    <a:p>
                      <a:pPr indent="0" lvl="0" marL="0" rtl="0" algn="ctr">
                        <a:spcBef>
                          <a:spcPts val="0"/>
                        </a:spcBef>
                        <a:spcAft>
                          <a:spcPts val="0"/>
                        </a:spcAft>
                        <a:buNone/>
                      </a:pPr>
                      <a:r>
                        <a:rPr b="1" lang="en-GB" sz="1200">
                          <a:latin typeface="ABeeZee"/>
                          <a:ea typeface="ABeeZee"/>
                          <a:cs typeface="ABeeZee"/>
                          <a:sym typeface="ABeeZee"/>
                        </a:rPr>
                        <a:t>Maths</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Maths we will be building on our place value knowledge by identifying the place value in</a:t>
                      </a:r>
                      <a:endParaRPr sz="1100">
                        <a:solidFill>
                          <a:schemeClr val="dk1"/>
                        </a:solidFill>
                        <a:latin typeface="Coming Soon"/>
                        <a:ea typeface="Coming Soon"/>
                        <a:cs typeface="Coming Soon"/>
                        <a:sym typeface="Coming Soon"/>
                      </a:endParaRPr>
                    </a:p>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2-digit numbers. We will </a:t>
                      </a:r>
                      <a:r>
                        <a:rPr lang="en-GB" sz="1100">
                          <a:solidFill>
                            <a:schemeClr val="dk1"/>
                          </a:solidFill>
                          <a:latin typeface="Coming Soon"/>
                          <a:ea typeface="Coming Soon"/>
                          <a:cs typeface="Coming Soon"/>
                          <a:sym typeface="Coming Soon"/>
                        </a:rPr>
                        <a:t>flexibly </a:t>
                      </a:r>
                      <a:r>
                        <a:rPr lang="en-GB" sz="1100">
                          <a:solidFill>
                            <a:schemeClr val="dk1"/>
                          </a:solidFill>
                          <a:latin typeface="Coming Soon"/>
                          <a:ea typeface="Coming Soon"/>
                          <a:cs typeface="Coming Soon"/>
                          <a:sym typeface="Coming Soon"/>
                        </a:rPr>
                        <a:t>partition numbers into tens and ones. We will then learn how to apply this skill to help us with addition and subtraction problems.</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13875">
                <a:tc>
                  <a:txBody>
                    <a:bodyPr/>
                    <a:lstStyle/>
                    <a:p>
                      <a:pPr indent="0" lvl="0" marL="0" rtl="0" algn="ctr">
                        <a:spcBef>
                          <a:spcPts val="0"/>
                        </a:spcBef>
                        <a:spcAft>
                          <a:spcPts val="0"/>
                        </a:spcAft>
                        <a:buNone/>
                      </a:pPr>
                      <a:r>
                        <a:rPr b="1" lang="en-GB" sz="1200">
                          <a:latin typeface="ABeeZee"/>
                          <a:ea typeface="ABeeZee"/>
                          <a:cs typeface="ABeeZee"/>
                          <a:sym typeface="ABeeZee"/>
                        </a:rPr>
                        <a:t>Science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solidFill>
                            <a:schemeClr val="dk1"/>
                          </a:solidFill>
                          <a:latin typeface="Coming Soon"/>
                          <a:ea typeface="Coming Soon"/>
                          <a:cs typeface="Coming Soon"/>
                          <a:sym typeface="Coming Soon"/>
                        </a:rPr>
                        <a:t>During this half term, we will Identify stages in the life cycles of different animals, including humans and describe the basic survival needs of animals. We will also learn about the importance of exercise, balanced diet and personal hygiene in order to keep our bodies healthy. </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78625">
                <a:tc>
                  <a:txBody>
                    <a:bodyPr/>
                    <a:lstStyle/>
                    <a:p>
                      <a:pPr indent="0" lvl="0" marL="0" rtl="0" algn="ctr">
                        <a:spcBef>
                          <a:spcPts val="0"/>
                        </a:spcBef>
                        <a:spcAft>
                          <a:spcPts val="0"/>
                        </a:spcAft>
                        <a:buNone/>
                      </a:pPr>
                      <a:r>
                        <a:rPr b="1" lang="en-GB" sz="1100">
                          <a:latin typeface="ABeeZee"/>
                          <a:ea typeface="ABeeZee"/>
                          <a:cs typeface="ABeeZee"/>
                          <a:sym typeface="ABeeZee"/>
                        </a:rPr>
                        <a:t>Computing</a:t>
                      </a:r>
                      <a:endParaRPr b="1" sz="11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We will identify IT equipment around us. We will also be learning about E-safety and how to stay safe when using all types of technology. </a:t>
                      </a:r>
                      <a:endParaRPr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5" name="Google Shape;65;p14"/>
          <p:cNvPicPr preferRelativeResize="0"/>
          <p:nvPr/>
        </p:nvPicPr>
        <p:blipFill>
          <a:blip r:embed="rId3">
            <a:alphaModFix/>
          </a:blip>
          <a:stretch>
            <a:fillRect/>
          </a:stretch>
        </p:blipFill>
        <p:spPr>
          <a:xfrm>
            <a:off x="233150" y="857925"/>
            <a:ext cx="696479" cy="642900"/>
          </a:xfrm>
          <a:prstGeom prst="rect">
            <a:avLst/>
          </a:prstGeom>
          <a:noFill/>
          <a:ln>
            <a:noFill/>
          </a:ln>
        </p:spPr>
      </p:pic>
      <p:pic>
        <p:nvPicPr>
          <p:cNvPr id="66" name="Google Shape;66;p14"/>
          <p:cNvPicPr preferRelativeResize="0"/>
          <p:nvPr/>
        </p:nvPicPr>
        <p:blipFill>
          <a:blip r:embed="rId4">
            <a:alphaModFix/>
          </a:blip>
          <a:stretch>
            <a:fillRect/>
          </a:stretch>
        </p:blipFill>
        <p:spPr>
          <a:xfrm>
            <a:off x="410115" y="1990588"/>
            <a:ext cx="452884" cy="642900"/>
          </a:xfrm>
          <a:prstGeom prst="rect">
            <a:avLst/>
          </a:prstGeom>
          <a:noFill/>
          <a:ln>
            <a:noFill/>
          </a:ln>
        </p:spPr>
      </p:pic>
      <p:pic>
        <p:nvPicPr>
          <p:cNvPr id="67" name="Google Shape;67;p14"/>
          <p:cNvPicPr preferRelativeResize="0"/>
          <p:nvPr/>
        </p:nvPicPr>
        <p:blipFill>
          <a:blip r:embed="rId5">
            <a:alphaModFix/>
          </a:blip>
          <a:stretch>
            <a:fillRect/>
          </a:stretch>
        </p:blipFill>
        <p:spPr>
          <a:xfrm>
            <a:off x="233150" y="3123279"/>
            <a:ext cx="696475" cy="497474"/>
          </a:xfrm>
          <a:prstGeom prst="rect">
            <a:avLst/>
          </a:prstGeom>
          <a:noFill/>
          <a:ln>
            <a:noFill/>
          </a:ln>
        </p:spPr>
      </p:pic>
      <p:pic>
        <p:nvPicPr>
          <p:cNvPr id="68" name="Google Shape;68;p14"/>
          <p:cNvPicPr preferRelativeResize="0"/>
          <p:nvPr/>
        </p:nvPicPr>
        <p:blipFill>
          <a:blip r:embed="rId6">
            <a:alphaModFix/>
          </a:blip>
          <a:stretch>
            <a:fillRect/>
          </a:stretch>
        </p:blipFill>
        <p:spPr>
          <a:xfrm>
            <a:off x="394425" y="4412850"/>
            <a:ext cx="484282" cy="457025"/>
          </a:xfrm>
          <a:prstGeom prst="rect">
            <a:avLst/>
          </a:prstGeom>
          <a:noFill/>
          <a:ln>
            <a:noFill/>
          </a:ln>
        </p:spPr>
      </p:pic>
      <p:graphicFrame>
        <p:nvGraphicFramePr>
          <p:cNvPr id="69" name="Google Shape;69;p14"/>
          <p:cNvGraphicFramePr/>
          <p:nvPr/>
        </p:nvGraphicFramePr>
        <p:xfrm>
          <a:off x="4956250" y="411950"/>
          <a:ext cx="3000000" cy="3000000"/>
        </p:xfrm>
        <a:graphic>
          <a:graphicData uri="http://schemas.openxmlformats.org/drawingml/2006/table">
            <a:tbl>
              <a:tblPr>
                <a:noFill/>
                <a:tableStyleId>{2CDA836C-BC67-45E3-8F93-443BCAFC212E}</a:tableStyleId>
              </a:tblPr>
              <a:tblGrid>
                <a:gridCol w="899125"/>
                <a:gridCol w="3076000"/>
              </a:tblGrid>
              <a:tr h="1266550">
                <a:tc>
                  <a:txBody>
                    <a:bodyPr/>
                    <a:lstStyle/>
                    <a:p>
                      <a:pPr indent="0" lvl="0" marL="0" rtl="0" algn="ctr">
                        <a:spcBef>
                          <a:spcPts val="0"/>
                        </a:spcBef>
                        <a:spcAft>
                          <a:spcPts val="0"/>
                        </a:spcAft>
                        <a:buNone/>
                      </a:pPr>
                      <a:r>
                        <a:rPr b="1" lang="en-GB" sz="1100">
                          <a:latin typeface="ABeeZee"/>
                          <a:ea typeface="ABeeZee"/>
                          <a:cs typeface="ABeeZee"/>
                          <a:sym typeface="ABeeZee"/>
                        </a:rPr>
                        <a:t>Geography</a:t>
                      </a:r>
                      <a:endParaRPr b="1" sz="11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In </a:t>
                      </a:r>
                      <a:r>
                        <a:rPr lang="en-GB" sz="1100">
                          <a:latin typeface="Coming Soon"/>
                          <a:ea typeface="Coming Soon"/>
                          <a:cs typeface="Coming Soon"/>
                          <a:sym typeface="Coming Soon"/>
                        </a:rPr>
                        <a:t>Geography, </a:t>
                      </a:r>
                      <a:r>
                        <a:rPr lang="en-GB" sz="1100">
                          <a:latin typeface="Coming Soon"/>
                          <a:ea typeface="Coming Soon"/>
                          <a:cs typeface="Coming Soon"/>
                          <a:sym typeface="Coming Soon"/>
                        </a:rPr>
                        <a:t> we will focus on discovering human and </a:t>
                      </a:r>
                      <a:r>
                        <a:rPr lang="en-GB" sz="1100">
                          <a:latin typeface="Coming Soon"/>
                          <a:ea typeface="Coming Soon"/>
                          <a:cs typeface="Coming Soon"/>
                          <a:sym typeface="Coming Soon"/>
                        </a:rPr>
                        <a:t>physical</a:t>
                      </a:r>
                      <a:r>
                        <a:rPr lang="en-GB" sz="1100">
                          <a:latin typeface="Coming Soon"/>
                          <a:ea typeface="Coming Soon"/>
                          <a:cs typeface="Coming Soon"/>
                          <a:sym typeface="Coming Soon"/>
                        </a:rPr>
                        <a:t> features in our local area. We will use compasses to identify North, East, South and West and use positional </a:t>
                      </a:r>
                      <a:r>
                        <a:rPr lang="en-GB" sz="1100">
                          <a:latin typeface="Coming Soon"/>
                          <a:ea typeface="Coming Soon"/>
                          <a:cs typeface="Coming Soon"/>
                          <a:sym typeface="Coming Soon"/>
                        </a:rPr>
                        <a:t>language</a:t>
                      </a:r>
                      <a:r>
                        <a:rPr lang="en-GB" sz="1100">
                          <a:latin typeface="Coming Soon"/>
                          <a:ea typeface="Coming Soon"/>
                          <a:cs typeface="Coming Soon"/>
                          <a:sym typeface="Coming Soon"/>
                        </a:rPr>
                        <a:t> to describe the location of features and routes on a map of Bretton and </a:t>
                      </a:r>
                      <a:r>
                        <a:rPr lang="en-GB" sz="1100">
                          <a:latin typeface="Coming Soon"/>
                          <a:ea typeface="Coming Soon"/>
                          <a:cs typeface="Coming Soon"/>
                          <a:sym typeface="Coming Soon"/>
                        </a:rPr>
                        <a:t>Peterborough</a:t>
                      </a:r>
                      <a:r>
                        <a:rPr lang="en-GB" sz="1100">
                          <a:latin typeface="Coming Soon"/>
                          <a:ea typeface="Coming Soon"/>
                          <a:cs typeface="Coming Soon"/>
                          <a:sym typeface="Coming Soon"/>
                        </a:rPr>
                        <a:t>. </a:t>
                      </a:r>
                      <a:endParaRPr i="1"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70600">
                <a:tc>
                  <a:txBody>
                    <a:bodyPr/>
                    <a:lstStyle/>
                    <a:p>
                      <a:pPr indent="0" lvl="0" marL="0" rtl="0" algn="ctr">
                        <a:spcBef>
                          <a:spcPts val="0"/>
                        </a:spcBef>
                        <a:spcAft>
                          <a:spcPts val="0"/>
                        </a:spcAft>
                        <a:buNone/>
                      </a:pPr>
                      <a:r>
                        <a:rPr b="1" lang="en-GB" sz="1200">
                          <a:latin typeface="ABeeZee"/>
                          <a:ea typeface="ABeeZee"/>
                          <a:cs typeface="ABeeZee"/>
                          <a:sym typeface="ABeeZee"/>
                        </a:rPr>
                        <a:t>R.E.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RE this half term, we will be exploring the question ‘Who is a Muslim and what do they believe?’ We will learn how Muslims worship their God and compare this to our </a:t>
                      </a:r>
                      <a:r>
                        <a:rPr lang="en-GB" sz="1100">
                          <a:solidFill>
                            <a:schemeClr val="dk1"/>
                          </a:solidFill>
                          <a:latin typeface="Coming Soon"/>
                          <a:ea typeface="Coming Soon"/>
                          <a:cs typeface="Coming Soon"/>
                          <a:sym typeface="Coming Soon"/>
                        </a:rPr>
                        <a:t>beliefs</a:t>
                      </a:r>
                      <a:r>
                        <a:rPr lang="en-GB" sz="1100">
                          <a:solidFill>
                            <a:schemeClr val="dk1"/>
                          </a:solidFill>
                          <a:latin typeface="Coming Soon"/>
                          <a:ea typeface="Coming Soon"/>
                          <a:cs typeface="Coming Soon"/>
                          <a:sym typeface="Coming Soon"/>
                        </a:rPr>
                        <a:t> </a:t>
                      </a:r>
                      <a:r>
                        <a:rPr lang="en-GB" sz="1100">
                          <a:solidFill>
                            <a:schemeClr val="dk1"/>
                          </a:solidFill>
                          <a:latin typeface="Coming Soon"/>
                          <a:ea typeface="Coming Soon"/>
                          <a:cs typeface="Coming Soon"/>
                          <a:sym typeface="Coming Soon"/>
                        </a:rPr>
                        <a:t>and values</a:t>
                      </a:r>
                      <a:r>
                        <a:rPr lang="en-GB" sz="1100">
                          <a:solidFill>
                            <a:schemeClr val="dk1"/>
                          </a:solidFill>
                          <a:latin typeface="Coming Soon"/>
                          <a:ea typeface="Coming Soon"/>
                          <a:cs typeface="Coming Soon"/>
                          <a:sym typeface="Coming Soon"/>
                        </a:rPr>
                        <a:t>. </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83900">
                <a:tc>
                  <a:txBody>
                    <a:bodyPr/>
                    <a:lstStyle/>
                    <a:p>
                      <a:pPr indent="0" lvl="0" marL="0" rtl="0" algn="ctr">
                        <a:spcBef>
                          <a:spcPts val="0"/>
                        </a:spcBef>
                        <a:spcAft>
                          <a:spcPts val="0"/>
                        </a:spcAft>
                        <a:buNone/>
                      </a:pPr>
                      <a:r>
                        <a:rPr b="1" lang="en-GB" sz="1200">
                          <a:latin typeface="ABeeZee"/>
                          <a:ea typeface="ABeeZee"/>
                          <a:cs typeface="ABeeZee"/>
                          <a:sym typeface="ABeeZee"/>
                        </a:rPr>
                        <a:t>ART</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solidFill>
                            <a:schemeClr val="dk1"/>
                          </a:solidFill>
                          <a:latin typeface="Coming Soon"/>
                          <a:ea typeface="Coming Soon"/>
                          <a:cs typeface="Coming Soon"/>
                          <a:sym typeface="Coming Soon"/>
                        </a:rPr>
                        <a:t>In DT, we will </a:t>
                      </a:r>
                      <a:r>
                        <a:rPr lang="en-GB" sz="1100">
                          <a:solidFill>
                            <a:schemeClr val="dk1"/>
                          </a:solidFill>
                          <a:latin typeface="Coming Soon"/>
                          <a:ea typeface="Coming Soon"/>
                          <a:cs typeface="Coming Soon"/>
                          <a:sym typeface="Coming Soon"/>
                        </a:rPr>
                        <a:t>design</a:t>
                      </a:r>
                      <a:r>
                        <a:rPr lang="en-GB" sz="1100">
                          <a:solidFill>
                            <a:schemeClr val="dk1"/>
                          </a:solidFill>
                          <a:latin typeface="Coming Soon"/>
                          <a:ea typeface="Coming Soon"/>
                          <a:cs typeface="Coming Soon"/>
                          <a:sym typeface="Coming Soon"/>
                        </a:rPr>
                        <a:t> and create functional fairground wheel so that the wheel </a:t>
                      </a:r>
                      <a:r>
                        <a:rPr lang="en-GB" sz="1100">
                          <a:solidFill>
                            <a:schemeClr val="dk1"/>
                          </a:solidFill>
                          <a:latin typeface="Coming Soon"/>
                          <a:ea typeface="Coming Soon"/>
                          <a:cs typeface="Coming Soon"/>
                          <a:sym typeface="Coming Soon"/>
                        </a:rPr>
                        <a:t>rotates</a:t>
                      </a:r>
                      <a:r>
                        <a:rPr lang="en-GB" sz="1100">
                          <a:solidFill>
                            <a:schemeClr val="dk1"/>
                          </a:solidFill>
                          <a:latin typeface="Coming Soon"/>
                          <a:ea typeface="Coming Soon"/>
                          <a:cs typeface="Coming Soon"/>
                          <a:sym typeface="Coming Soon"/>
                        </a:rPr>
                        <a:t> and the </a:t>
                      </a:r>
                      <a:r>
                        <a:rPr lang="en-GB" sz="1100">
                          <a:solidFill>
                            <a:schemeClr val="dk1"/>
                          </a:solidFill>
                          <a:latin typeface="Coming Soon"/>
                          <a:ea typeface="Coming Soon"/>
                          <a:cs typeface="Coming Soon"/>
                          <a:sym typeface="Coming Soon"/>
                        </a:rPr>
                        <a:t>structure</a:t>
                      </a:r>
                      <a:r>
                        <a:rPr lang="en-GB" sz="1100">
                          <a:solidFill>
                            <a:schemeClr val="dk1"/>
                          </a:solidFill>
                          <a:latin typeface="Coming Soon"/>
                          <a:ea typeface="Coming Soon"/>
                          <a:cs typeface="Coming Soon"/>
                          <a:sym typeface="Coming Soon"/>
                        </a:rPr>
                        <a:t> stands freely. We will also  be conducting simple surveys to gather opinions on what we need or like in a design.</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62775">
                <a:tc>
                  <a:txBody>
                    <a:bodyPr/>
                    <a:lstStyle/>
                    <a:p>
                      <a:pPr indent="0" lvl="0" marL="0" rtl="0" algn="ctr">
                        <a:spcBef>
                          <a:spcPts val="0"/>
                        </a:spcBef>
                        <a:spcAft>
                          <a:spcPts val="0"/>
                        </a:spcAft>
                        <a:buNone/>
                      </a:pPr>
                      <a:r>
                        <a:rPr b="1" lang="en-GB" sz="1200">
                          <a:latin typeface="ABeeZee"/>
                          <a:ea typeface="ABeeZee"/>
                          <a:cs typeface="ABeeZee"/>
                          <a:sym typeface="ABeeZee"/>
                        </a:rPr>
                        <a:t>P.E.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In PE we will be developing our ball skills such as throwing and catching, rolling, kicking and dribbling with both hands and feet. We we also </a:t>
                      </a:r>
                      <a:r>
                        <a:rPr lang="en-GB" sz="1100">
                          <a:latin typeface="Coming Soon"/>
                          <a:ea typeface="Coming Soon"/>
                          <a:cs typeface="Coming Soon"/>
                          <a:sym typeface="Coming Soon"/>
                        </a:rPr>
                        <a:t>learn</a:t>
                      </a:r>
                      <a:r>
                        <a:rPr lang="en-GB" sz="1100">
                          <a:latin typeface="Coming Soon"/>
                          <a:ea typeface="Coming Soon"/>
                          <a:cs typeface="Coming Soon"/>
                          <a:sym typeface="Coming Soon"/>
                        </a:rPr>
                        <a:t> how to be effective </a:t>
                      </a:r>
                      <a:r>
                        <a:rPr lang="en-GB" sz="1100">
                          <a:latin typeface="Coming Soon"/>
                          <a:ea typeface="Coming Soon"/>
                          <a:cs typeface="Coming Soon"/>
                          <a:sym typeface="Coming Soon"/>
                        </a:rPr>
                        <a:t>team players. </a:t>
                      </a:r>
                      <a:endParaRPr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rotWithShape="1">
          <a:blip r:embed="rId7">
            <a:alphaModFix/>
          </a:blip>
          <a:srcRect b="7398" l="0" r="0" t="0"/>
          <a:stretch/>
        </p:blipFill>
        <p:spPr>
          <a:xfrm>
            <a:off x="5141250" y="948299"/>
            <a:ext cx="484274" cy="590837"/>
          </a:xfrm>
          <a:prstGeom prst="rect">
            <a:avLst/>
          </a:prstGeom>
          <a:noFill/>
          <a:ln>
            <a:noFill/>
          </a:ln>
        </p:spPr>
      </p:pic>
      <p:pic>
        <p:nvPicPr>
          <p:cNvPr id="71" name="Google Shape;71;p14"/>
          <p:cNvPicPr preferRelativeResize="0"/>
          <p:nvPr/>
        </p:nvPicPr>
        <p:blipFill>
          <a:blip r:embed="rId8">
            <a:alphaModFix/>
          </a:blip>
          <a:stretch>
            <a:fillRect/>
          </a:stretch>
        </p:blipFill>
        <p:spPr>
          <a:xfrm>
            <a:off x="5141250" y="2042138"/>
            <a:ext cx="563225" cy="560804"/>
          </a:xfrm>
          <a:prstGeom prst="rect">
            <a:avLst/>
          </a:prstGeom>
          <a:noFill/>
          <a:ln>
            <a:noFill/>
          </a:ln>
        </p:spPr>
      </p:pic>
      <p:pic>
        <p:nvPicPr>
          <p:cNvPr id="72" name="Google Shape;72;p14"/>
          <p:cNvPicPr preferRelativeResize="0"/>
          <p:nvPr/>
        </p:nvPicPr>
        <p:blipFill rotWithShape="1">
          <a:blip r:embed="rId9">
            <a:alphaModFix/>
          </a:blip>
          <a:srcRect b="6985" l="0" r="0" t="0"/>
          <a:stretch/>
        </p:blipFill>
        <p:spPr>
          <a:xfrm>
            <a:off x="5141250" y="3105948"/>
            <a:ext cx="563225" cy="532127"/>
          </a:xfrm>
          <a:prstGeom prst="rect">
            <a:avLst/>
          </a:prstGeom>
          <a:noFill/>
          <a:ln>
            <a:noFill/>
          </a:ln>
        </p:spPr>
      </p:pic>
      <p:pic>
        <p:nvPicPr>
          <p:cNvPr id="73" name="Google Shape;73;p14"/>
          <p:cNvPicPr preferRelativeResize="0"/>
          <p:nvPr/>
        </p:nvPicPr>
        <p:blipFill>
          <a:blip r:embed="rId10">
            <a:alphaModFix/>
          </a:blip>
          <a:stretch>
            <a:fillRect/>
          </a:stretch>
        </p:blipFill>
        <p:spPr>
          <a:xfrm>
            <a:off x="5100023" y="4069516"/>
            <a:ext cx="645675" cy="45703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