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embeddedFontLst>
    <p:embeddedFont>
      <p:font typeface="ABeeZee"/>
      <p:regular r:id="rId9"/>
      <p:italic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6BFB069-EC95-43B2-B123-19B9AB15252A}">
  <a:tblStyle styleId="{86BFB069-EC95-43B2-B123-19B9AB15252A}"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0" Type="http://schemas.openxmlformats.org/officeDocument/2006/relationships/font" Target="fonts/ABeeZee-italic.fntdata"/><Relationship Id="rId9" Type="http://schemas.openxmlformats.org/officeDocument/2006/relationships/font" Target="fonts/ABeeZee-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8.png"/><Relationship Id="rId10" Type="http://schemas.openxmlformats.org/officeDocument/2006/relationships/image" Target="../media/image2.png"/><Relationship Id="rId9"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9.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4957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5" name="Google Shape;55;p13"/>
          <p:cNvSpPr txBox="1"/>
          <p:nvPr/>
        </p:nvSpPr>
        <p:spPr>
          <a:xfrm>
            <a:off x="392875" y="39649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1</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2</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b="1" sz="1500">
              <a:solidFill>
                <a:schemeClr val="dk1"/>
              </a:solidFill>
              <a:latin typeface="Comic Sans MS"/>
              <a:ea typeface="Comic Sans MS"/>
              <a:cs typeface="Comic Sans MS"/>
              <a:sym typeface="Comic Sans MS"/>
            </a:endParaRPr>
          </a:p>
        </p:txBody>
      </p:sp>
      <p:pic>
        <p:nvPicPr>
          <p:cNvPr id="56" name="Google Shape;56;p13"/>
          <p:cNvPicPr preferRelativeResize="0"/>
          <p:nvPr/>
        </p:nvPicPr>
        <p:blipFill>
          <a:blip r:embed="rId3">
            <a:alphaModFix/>
          </a:blip>
          <a:stretch>
            <a:fillRect/>
          </a:stretch>
        </p:blipFill>
        <p:spPr>
          <a:xfrm>
            <a:off x="808076" y="1469801"/>
            <a:ext cx="2452075" cy="2440600"/>
          </a:xfrm>
          <a:prstGeom prst="rect">
            <a:avLst/>
          </a:prstGeom>
          <a:noFill/>
          <a:ln>
            <a:noFill/>
          </a:ln>
        </p:spPr>
      </p:pic>
      <p:sp>
        <p:nvSpPr>
          <p:cNvPr id="57" name="Google Shape;57;p13"/>
          <p:cNvSpPr txBox="1"/>
          <p:nvPr/>
        </p:nvSpPr>
        <p:spPr>
          <a:xfrm>
            <a:off x="4572000"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CLASS NOTICES</a:t>
            </a:r>
            <a:endParaRPr b="1" u="sng">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Class Text</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Our class texts are ‘The Three Billy Goats Gruff’ by Marc Barnett and ‘Ravi’s Roar’ by Tom Percival.</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Reading</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The children will read for at least 10 minutes every day in school and we hope parents will do the same at home. The children will have a levelled reader that will be changed on a</a:t>
            </a:r>
            <a:r>
              <a:rPr b="1" lang="en-GB" sz="1100">
                <a:solidFill>
                  <a:schemeClr val="dk1"/>
                </a:solidFill>
                <a:latin typeface="ABeeZee"/>
                <a:ea typeface="ABeeZee"/>
                <a:cs typeface="ABeeZee"/>
                <a:sym typeface="ABeeZee"/>
              </a:rPr>
              <a:t> Friday.</a:t>
            </a:r>
            <a:r>
              <a:rPr lang="en-GB" sz="1100">
                <a:solidFill>
                  <a:schemeClr val="dk1"/>
                </a:solidFill>
                <a:latin typeface="ABeeZee"/>
                <a:ea typeface="ABeeZee"/>
                <a:cs typeface="ABeeZee"/>
                <a:sym typeface="ABeeZee"/>
              </a:rPr>
              <a:t>They will also have a reading for pleasure book that they can change whenever they wish. Both can be commented on in their reading diary.</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PE</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PE will take place on a </a:t>
            </a:r>
            <a:r>
              <a:rPr b="1" lang="en-GB" sz="1100">
                <a:solidFill>
                  <a:schemeClr val="dk1"/>
                </a:solidFill>
                <a:latin typeface="ABeeZee"/>
                <a:ea typeface="ABeeZee"/>
                <a:cs typeface="ABeeZee"/>
                <a:sym typeface="ABeeZee"/>
              </a:rPr>
              <a:t>Monday </a:t>
            </a:r>
            <a:r>
              <a:rPr lang="en-GB" sz="1100">
                <a:solidFill>
                  <a:schemeClr val="dk1"/>
                </a:solidFill>
                <a:latin typeface="ABeeZee"/>
                <a:ea typeface="ABeeZee"/>
                <a:cs typeface="ABeeZee"/>
                <a:sym typeface="ABeeZee"/>
              </a:rPr>
              <a:t>and </a:t>
            </a:r>
            <a:r>
              <a:rPr b="1" lang="en-GB" sz="1100">
                <a:solidFill>
                  <a:schemeClr val="dk1"/>
                </a:solidFill>
                <a:latin typeface="ABeeZee"/>
                <a:ea typeface="ABeeZee"/>
                <a:cs typeface="ABeeZee"/>
                <a:sym typeface="ABeeZee"/>
              </a:rPr>
              <a:t>Thursday</a:t>
            </a:r>
            <a:r>
              <a:rPr lang="en-GB" sz="1100">
                <a:solidFill>
                  <a:schemeClr val="dk1"/>
                </a:solidFill>
                <a:latin typeface="ABeeZee"/>
                <a:ea typeface="ABeeZee"/>
                <a:cs typeface="ABeeZee"/>
                <a:sym typeface="ABeeZee"/>
              </a:rPr>
              <a:t>.</a:t>
            </a:r>
            <a:r>
              <a:rPr lang="en-GB" sz="1100">
                <a:solidFill>
                  <a:schemeClr val="dk1"/>
                </a:solidFill>
                <a:latin typeface="ABeeZee"/>
                <a:ea typeface="ABeeZee"/>
                <a:cs typeface="ABeeZee"/>
                <a:sym typeface="ABeeZee"/>
              </a:rPr>
              <a:t> </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Children may come to school in their kit on PE days. They will be wearing this kit outside at lunch and playtimes so please ensure it is weather appropriate. </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Homework</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Our homework will be sent out every </a:t>
            </a:r>
            <a:r>
              <a:rPr b="1" lang="en-GB" sz="1100">
                <a:solidFill>
                  <a:schemeClr val="dk1"/>
                </a:solidFill>
                <a:latin typeface="ABeeZee"/>
                <a:ea typeface="ABeeZee"/>
                <a:cs typeface="ABeeZee"/>
                <a:sym typeface="ABeeZee"/>
              </a:rPr>
              <a:t>Friday</a:t>
            </a:r>
            <a:r>
              <a:rPr lang="en-GB" sz="1100">
                <a:solidFill>
                  <a:schemeClr val="dk1"/>
                </a:solidFill>
                <a:latin typeface="ABeeZee"/>
                <a:ea typeface="ABeeZee"/>
                <a:cs typeface="ABeeZee"/>
                <a:sym typeface="ABeeZee"/>
              </a:rPr>
              <a:t> returning back into school by the following </a:t>
            </a:r>
            <a:r>
              <a:rPr b="1" lang="en-GB" sz="1100">
                <a:solidFill>
                  <a:schemeClr val="dk1"/>
                </a:solidFill>
                <a:latin typeface="ABeeZee"/>
                <a:ea typeface="ABeeZee"/>
                <a:cs typeface="ABeeZee"/>
                <a:sym typeface="ABeeZee"/>
              </a:rPr>
              <a:t>Tuesday</a:t>
            </a:r>
            <a:r>
              <a:rPr lang="en-GB" sz="1100">
                <a:solidFill>
                  <a:schemeClr val="dk1"/>
                </a:solidFill>
                <a:latin typeface="ABeeZee"/>
                <a:ea typeface="ABeeZee"/>
                <a:cs typeface="ABeeZee"/>
                <a:sym typeface="ABeeZee"/>
              </a:rPr>
              <a:t>. If you have any questions about the homework, please ask.</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highlight>
                  <a:schemeClr val="lt1"/>
                </a:highlight>
                <a:latin typeface="ABeeZee"/>
                <a:ea typeface="ABeeZee"/>
                <a:cs typeface="ABeeZee"/>
                <a:sym typeface="ABeeZee"/>
              </a:rPr>
              <a:t>Please ensure your child brings in a named water bottle everyday.</a:t>
            </a:r>
            <a:endParaRPr b="1" u="sng">
              <a:highlight>
                <a:schemeClr val="lt1"/>
              </a:highlight>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 name="Shape 61"/>
        <p:cNvGrpSpPr/>
        <p:nvPr/>
      </p:nvGrpSpPr>
      <p:grpSpPr>
        <a:xfrm>
          <a:off x="0" y="0"/>
          <a:ext cx="0" cy="0"/>
          <a:chOff x="0" y="0"/>
          <a:chExt cx="0" cy="0"/>
        </a:xfrm>
      </p:grpSpPr>
      <p:sp>
        <p:nvSpPr>
          <p:cNvPr id="62" name="Google Shape;62;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solidFill>
                <a:schemeClr val="dk1"/>
              </a:solidFill>
              <a:latin typeface="ABeeZee"/>
              <a:ea typeface="ABeeZee"/>
              <a:cs typeface="ABeeZee"/>
              <a:sym typeface="ABeeZee"/>
            </a:endParaRPr>
          </a:p>
          <a:p>
            <a:pPr indent="0" lvl="0" marL="0" rtl="0" algn="l">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3" name="Google Shape;63;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latin typeface="ABeeZee"/>
              <a:ea typeface="ABeeZee"/>
              <a:cs typeface="ABeeZee"/>
              <a:sym typeface="ABeeZee"/>
            </a:endParaRPr>
          </a:p>
        </p:txBody>
      </p:sp>
      <p:graphicFrame>
        <p:nvGraphicFramePr>
          <p:cNvPr id="64" name="Google Shape;64;p14"/>
          <p:cNvGraphicFramePr/>
          <p:nvPr/>
        </p:nvGraphicFramePr>
        <p:xfrm>
          <a:off x="148125" y="411950"/>
          <a:ext cx="3000000" cy="3000000"/>
        </p:xfrm>
        <a:graphic>
          <a:graphicData uri="http://schemas.openxmlformats.org/drawingml/2006/table">
            <a:tbl>
              <a:tblPr>
                <a:noFill/>
                <a:tableStyleId>{86BFB069-EC95-43B2-B123-19B9AB15252A}</a:tableStyleId>
              </a:tblPr>
              <a:tblGrid>
                <a:gridCol w="919125"/>
                <a:gridCol w="3274575"/>
              </a:tblGrid>
              <a:tr h="1045925">
                <a:tc>
                  <a:txBody>
                    <a:bodyPr/>
                    <a:lstStyle/>
                    <a:p>
                      <a:pPr indent="0" lvl="0" marL="0" rtl="0" algn="ctr">
                        <a:spcBef>
                          <a:spcPts val="0"/>
                        </a:spcBef>
                        <a:spcAft>
                          <a:spcPts val="0"/>
                        </a:spcAft>
                        <a:buNone/>
                      </a:pPr>
                      <a:r>
                        <a:rPr b="1" lang="en-GB" sz="1200">
                          <a:latin typeface="ABeeZee"/>
                          <a:ea typeface="ABeeZee"/>
                          <a:cs typeface="ABeeZee"/>
                          <a:sym typeface="ABeeZee"/>
                        </a:rPr>
                        <a:t>English</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In reading we will be using our phonics to help us read </a:t>
                      </a:r>
                      <a:r>
                        <a:rPr lang="en-GB" sz="1100">
                          <a:solidFill>
                            <a:schemeClr val="dk1"/>
                          </a:solidFill>
                          <a:latin typeface="ABeeZee"/>
                          <a:ea typeface="ABeeZee"/>
                          <a:cs typeface="ABeeZee"/>
                          <a:sym typeface="ABeeZee"/>
                        </a:rPr>
                        <a:t>unfamiliar</a:t>
                      </a:r>
                      <a:r>
                        <a:rPr lang="en-GB" sz="1100">
                          <a:solidFill>
                            <a:schemeClr val="dk1"/>
                          </a:solidFill>
                          <a:latin typeface="ABeeZee"/>
                          <a:ea typeface="ABeeZee"/>
                          <a:cs typeface="ABeeZee"/>
                          <a:sym typeface="ABeeZee"/>
                        </a:rPr>
                        <a:t> words. We will also be practising reading known texts </a:t>
                      </a:r>
                      <a:r>
                        <a:rPr lang="en-GB" sz="1100">
                          <a:solidFill>
                            <a:schemeClr val="dk1"/>
                          </a:solidFill>
                          <a:latin typeface="ABeeZee"/>
                          <a:ea typeface="ABeeZee"/>
                          <a:cs typeface="ABeeZee"/>
                          <a:sym typeface="ABeeZee"/>
                        </a:rPr>
                        <a:t>fluently</a:t>
                      </a:r>
                      <a:r>
                        <a:rPr lang="en-GB" sz="1100">
                          <a:solidFill>
                            <a:schemeClr val="dk1"/>
                          </a:solidFill>
                          <a:latin typeface="ABeeZee"/>
                          <a:ea typeface="ABeeZee"/>
                          <a:cs typeface="ABeeZee"/>
                          <a:sym typeface="ABeeZee"/>
                        </a:rPr>
                        <a:t> and  talking about stories we have read. In writing this term we will be focusing on our sentence structure, as well as using adjectives. We will have daily phonics lessons to support both reading and writing. </a:t>
                      </a:r>
                      <a:endParaRPr sz="1100">
                        <a:solidFill>
                          <a:schemeClr val="dk1"/>
                        </a:solidFill>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35900">
                <a:tc>
                  <a:txBody>
                    <a:bodyPr/>
                    <a:lstStyle/>
                    <a:p>
                      <a:pPr indent="0" lvl="0" marL="0" rtl="0" algn="ctr">
                        <a:spcBef>
                          <a:spcPts val="0"/>
                        </a:spcBef>
                        <a:spcAft>
                          <a:spcPts val="0"/>
                        </a:spcAft>
                        <a:buNone/>
                      </a:pPr>
                      <a:r>
                        <a:rPr b="1" lang="en-GB" sz="1200">
                          <a:latin typeface="ABeeZee"/>
                          <a:ea typeface="ABeeZee"/>
                          <a:cs typeface="ABeeZee"/>
                          <a:sym typeface="ABeeZee"/>
                        </a:rPr>
                        <a:t>Maths</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In Maths we will be looking at addition and subtraction, using a range of methods to support our working. We will also explore fact families and how addition and subtraction facts are related. We will then move on to looking at 2D and 3D shape.</a:t>
                      </a:r>
                      <a:endParaRPr sz="1100">
                        <a:solidFill>
                          <a:schemeClr val="dk1"/>
                        </a:solidFill>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13875">
                <a:tc>
                  <a:txBody>
                    <a:bodyPr/>
                    <a:lstStyle/>
                    <a:p>
                      <a:pPr indent="0" lvl="0" marL="0" rtl="0" algn="ctr">
                        <a:spcBef>
                          <a:spcPts val="0"/>
                        </a:spcBef>
                        <a:spcAft>
                          <a:spcPts val="0"/>
                        </a:spcAft>
                        <a:buNone/>
                      </a:pPr>
                      <a:r>
                        <a:rPr b="1" lang="en-GB" sz="1200">
                          <a:latin typeface="ABeeZee"/>
                          <a:ea typeface="ABeeZee"/>
                          <a:cs typeface="ABeeZee"/>
                          <a:sym typeface="ABeeZee"/>
                        </a:rPr>
                        <a:t>Science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ABeeZee"/>
                          <a:ea typeface="ABeeZee"/>
                          <a:cs typeface="ABeeZee"/>
                          <a:sym typeface="ABeeZee"/>
                        </a:rPr>
                        <a:t>During this half term, children will be </a:t>
                      </a:r>
                      <a:r>
                        <a:rPr lang="en-GB" sz="1100">
                          <a:solidFill>
                            <a:schemeClr val="dk1"/>
                          </a:solidFill>
                          <a:latin typeface="ABeeZee"/>
                          <a:ea typeface="ABeeZee"/>
                          <a:cs typeface="ABeeZee"/>
                          <a:sym typeface="ABeeZee"/>
                        </a:rPr>
                        <a:t>learning</a:t>
                      </a:r>
                      <a:r>
                        <a:rPr lang="en-GB" sz="1100">
                          <a:solidFill>
                            <a:schemeClr val="dk1"/>
                          </a:solidFill>
                          <a:latin typeface="ABeeZee"/>
                          <a:ea typeface="ABeeZee"/>
                          <a:cs typeface="ABeeZee"/>
                          <a:sym typeface="ABeeZee"/>
                        </a:rPr>
                        <a:t> about everyday materials and their </a:t>
                      </a:r>
                      <a:r>
                        <a:rPr lang="en-GB" sz="1100">
                          <a:solidFill>
                            <a:schemeClr val="dk1"/>
                          </a:solidFill>
                          <a:latin typeface="ABeeZee"/>
                          <a:ea typeface="ABeeZee"/>
                          <a:cs typeface="ABeeZee"/>
                          <a:sym typeface="ABeeZee"/>
                        </a:rPr>
                        <a:t>properties</a:t>
                      </a:r>
                      <a:r>
                        <a:rPr lang="en-GB" sz="1100">
                          <a:solidFill>
                            <a:schemeClr val="dk1"/>
                          </a:solidFill>
                          <a:latin typeface="ABeeZee"/>
                          <a:ea typeface="ABeeZee"/>
                          <a:cs typeface="ABeeZee"/>
                          <a:sym typeface="ABeeZee"/>
                        </a:rPr>
                        <a:t>. We will focus on the differences between objects and materials and natural materials vs man-made. </a:t>
                      </a:r>
                      <a:endParaRPr sz="1100">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78625">
                <a:tc>
                  <a:txBody>
                    <a:bodyPr/>
                    <a:lstStyle/>
                    <a:p>
                      <a:pPr indent="0" lvl="0" marL="0" rtl="0" algn="ctr">
                        <a:spcBef>
                          <a:spcPts val="0"/>
                        </a:spcBef>
                        <a:spcAft>
                          <a:spcPts val="0"/>
                        </a:spcAft>
                        <a:buNone/>
                      </a:pPr>
                      <a:r>
                        <a:rPr b="1" lang="en-GB" sz="1100">
                          <a:latin typeface="ABeeZee"/>
                          <a:ea typeface="ABeeZee"/>
                          <a:cs typeface="ABeeZee"/>
                          <a:sym typeface="ABeeZee"/>
                        </a:rPr>
                        <a:t>Computing</a:t>
                      </a:r>
                      <a:endParaRPr b="1" sz="11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ABeeZee"/>
                          <a:ea typeface="ABeeZee"/>
                          <a:cs typeface="ABeeZee"/>
                          <a:sym typeface="ABeeZee"/>
                        </a:rPr>
                        <a:t>This term we will </a:t>
                      </a:r>
                      <a:r>
                        <a:rPr lang="en-GB" sz="1100">
                          <a:latin typeface="ABeeZee"/>
                          <a:ea typeface="ABeeZee"/>
                          <a:cs typeface="ABeeZee"/>
                          <a:sym typeface="ABeeZee"/>
                        </a:rPr>
                        <a:t>explore</a:t>
                      </a:r>
                      <a:r>
                        <a:rPr lang="en-GB" sz="1100">
                          <a:latin typeface="ABeeZee"/>
                          <a:ea typeface="ABeeZee"/>
                          <a:cs typeface="ABeeZee"/>
                          <a:sym typeface="ABeeZee"/>
                        </a:rPr>
                        <a:t> tools for digital painting. We will then use these tools to create our own digital paintings, while gaining inspiration from a range of artists’ work.</a:t>
                      </a:r>
                      <a:endParaRPr sz="1100">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5" name="Google Shape;65;p14"/>
          <p:cNvPicPr preferRelativeResize="0"/>
          <p:nvPr/>
        </p:nvPicPr>
        <p:blipFill>
          <a:blip r:embed="rId3">
            <a:alphaModFix/>
          </a:blip>
          <a:stretch>
            <a:fillRect/>
          </a:stretch>
        </p:blipFill>
        <p:spPr>
          <a:xfrm>
            <a:off x="233150" y="857925"/>
            <a:ext cx="696479" cy="642900"/>
          </a:xfrm>
          <a:prstGeom prst="rect">
            <a:avLst/>
          </a:prstGeom>
          <a:noFill/>
          <a:ln>
            <a:noFill/>
          </a:ln>
        </p:spPr>
      </p:pic>
      <p:pic>
        <p:nvPicPr>
          <p:cNvPr id="66" name="Google Shape;66;p14"/>
          <p:cNvPicPr preferRelativeResize="0"/>
          <p:nvPr/>
        </p:nvPicPr>
        <p:blipFill>
          <a:blip r:embed="rId4">
            <a:alphaModFix/>
          </a:blip>
          <a:stretch>
            <a:fillRect/>
          </a:stretch>
        </p:blipFill>
        <p:spPr>
          <a:xfrm>
            <a:off x="354940" y="2304963"/>
            <a:ext cx="452884" cy="642900"/>
          </a:xfrm>
          <a:prstGeom prst="rect">
            <a:avLst/>
          </a:prstGeom>
          <a:noFill/>
          <a:ln>
            <a:noFill/>
          </a:ln>
        </p:spPr>
      </p:pic>
      <p:pic>
        <p:nvPicPr>
          <p:cNvPr id="67" name="Google Shape;67;p14"/>
          <p:cNvPicPr preferRelativeResize="0"/>
          <p:nvPr/>
        </p:nvPicPr>
        <p:blipFill>
          <a:blip r:embed="rId5">
            <a:alphaModFix/>
          </a:blip>
          <a:stretch>
            <a:fillRect/>
          </a:stretch>
        </p:blipFill>
        <p:spPr>
          <a:xfrm>
            <a:off x="233150" y="3475404"/>
            <a:ext cx="696475" cy="497474"/>
          </a:xfrm>
          <a:prstGeom prst="rect">
            <a:avLst/>
          </a:prstGeom>
          <a:noFill/>
          <a:ln>
            <a:noFill/>
          </a:ln>
        </p:spPr>
      </p:pic>
      <p:pic>
        <p:nvPicPr>
          <p:cNvPr id="68" name="Google Shape;68;p14"/>
          <p:cNvPicPr preferRelativeResize="0"/>
          <p:nvPr/>
        </p:nvPicPr>
        <p:blipFill>
          <a:blip r:embed="rId6">
            <a:alphaModFix/>
          </a:blip>
          <a:stretch>
            <a:fillRect/>
          </a:stretch>
        </p:blipFill>
        <p:spPr>
          <a:xfrm>
            <a:off x="299775" y="4456350"/>
            <a:ext cx="563225" cy="531525"/>
          </a:xfrm>
          <a:prstGeom prst="rect">
            <a:avLst/>
          </a:prstGeom>
          <a:noFill/>
          <a:ln>
            <a:noFill/>
          </a:ln>
        </p:spPr>
      </p:pic>
      <p:graphicFrame>
        <p:nvGraphicFramePr>
          <p:cNvPr id="69" name="Google Shape;69;p14"/>
          <p:cNvGraphicFramePr/>
          <p:nvPr/>
        </p:nvGraphicFramePr>
        <p:xfrm>
          <a:off x="4947500" y="532975"/>
          <a:ext cx="3000000" cy="3000000"/>
        </p:xfrm>
        <a:graphic>
          <a:graphicData uri="http://schemas.openxmlformats.org/drawingml/2006/table">
            <a:tbl>
              <a:tblPr>
                <a:noFill/>
                <a:tableStyleId>{86BFB069-EC95-43B2-B123-19B9AB15252A}</a:tableStyleId>
              </a:tblPr>
              <a:tblGrid>
                <a:gridCol w="899125"/>
                <a:gridCol w="3076000"/>
              </a:tblGrid>
              <a:tr h="1345150">
                <a:tc>
                  <a:txBody>
                    <a:bodyPr/>
                    <a:lstStyle/>
                    <a:p>
                      <a:pPr indent="0" lvl="0" marL="0" rtl="0" algn="ctr">
                        <a:spcBef>
                          <a:spcPts val="0"/>
                        </a:spcBef>
                        <a:spcAft>
                          <a:spcPts val="0"/>
                        </a:spcAft>
                        <a:buNone/>
                      </a:pPr>
                      <a:r>
                        <a:rPr b="1" lang="en-GB" sz="1200">
                          <a:latin typeface="ABeeZee"/>
                          <a:ea typeface="ABeeZee"/>
                          <a:cs typeface="ABeeZee"/>
                          <a:sym typeface="ABeeZee"/>
                        </a:rPr>
                        <a:t>History</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ABeeZee"/>
                          <a:ea typeface="ABeeZee"/>
                          <a:cs typeface="ABeeZee"/>
                          <a:sym typeface="ABeeZee"/>
                        </a:rPr>
                        <a:t>In history we will be looking at the how toys have changed in the last 100 years. We will learn historical terms such as within and </a:t>
                      </a:r>
                      <a:r>
                        <a:rPr lang="en-GB" sz="1100">
                          <a:latin typeface="ABeeZee"/>
                          <a:ea typeface="ABeeZee"/>
                          <a:cs typeface="ABeeZee"/>
                          <a:sym typeface="ABeeZee"/>
                        </a:rPr>
                        <a:t>beyond living</a:t>
                      </a:r>
                      <a:r>
                        <a:rPr lang="en-GB" sz="1100">
                          <a:latin typeface="ABeeZee"/>
                          <a:ea typeface="ABeeZee"/>
                          <a:cs typeface="ABeeZee"/>
                          <a:sym typeface="ABeeZee"/>
                        </a:rPr>
                        <a:t> memory and start to explore </a:t>
                      </a:r>
                      <a:r>
                        <a:rPr lang="en-GB" sz="1100">
                          <a:latin typeface="ABeeZee"/>
                          <a:ea typeface="ABeeZee"/>
                          <a:cs typeface="ABeeZee"/>
                          <a:sym typeface="ABeeZee"/>
                        </a:rPr>
                        <a:t>timelines and how they can help us compare when events happened.</a:t>
                      </a:r>
                      <a:endParaRPr sz="1100">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22825">
                <a:tc>
                  <a:txBody>
                    <a:bodyPr/>
                    <a:lstStyle/>
                    <a:p>
                      <a:pPr indent="0" lvl="0" marL="0" rtl="0" algn="ctr">
                        <a:spcBef>
                          <a:spcPts val="0"/>
                        </a:spcBef>
                        <a:spcAft>
                          <a:spcPts val="0"/>
                        </a:spcAft>
                        <a:buNone/>
                      </a:pPr>
                      <a:r>
                        <a:rPr b="1" lang="en-GB" sz="1200">
                          <a:latin typeface="ABeeZee"/>
                          <a:ea typeface="ABeeZee"/>
                          <a:cs typeface="ABeeZee"/>
                          <a:sym typeface="ABeeZee"/>
                        </a:rPr>
                        <a:t>R.E.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In RE this term we will continue to learn about some of the key beliefs of Christians. We will look at some of the beliefs about God and Jesus. We will also look at some of the stories that shows what Christians believe about God.</a:t>
                      </a:r>
                      <a:endParaRPr sz="1100">
                        <a:solidFill>
                          <a:schemeClr val="dk1"/>
                        </a:solidFill>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83900">
                <a:tc>
                  <a:txBody>
                    <a:bodyPr/>
                    <a:lstStyle/>
                    <a:p>
                      <a:pPr indent="0" lvl="0" marL="0" rtl="0" algn="ctr">
                        <a:spcBef>
                          <a:spcPts val="0"/>
                        </a:spcBef>
                        <a:spcAft>
                          <a:spcPts val="0"/>
                        </a:spcAft>
                        <a:buNone/>
                      </a:pPr>
                      <a:r>
                        <a:rPr b="1" lang="en-GB" sz="1200">
                          <a:latin typeface="ABeeZee"/>
                          <a:ea typeface="ABeeZee"/>
                          <a:cs typeface="ABeeZee"/>
                          <a:sym typeface="ABeeZee"/>
                        </a:rPr>
                        <a:t>DT</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ABeeZee"/>
                          <a:ea typeface="ABeeZee"/>
                          <a:cs typeface="ABeeZee"/>
                          <a:sym typeface="ABeeZee"/>
                        </a:rPr>
                        <a:t>In art we will be learning about colour and colour mixing. We will also look at the artwork of Alexander Calder. In D.T. we will be exploring wheels and axles and will design and make our own moving vehicle.</a:t>
                      </a:r>
                      <a:endParaRPr sz="1100">
                        <a:solidFill>
                          <a:schemeClr val="dk1"/>
                        </a:solidFill>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62775">
                <a:tc>
                  <a:txBody>
                    <a:bodyPr/>
                    <a:lstStyle/>
                    <a:p>
                      <a:pPr indent="0" lvl="0" marL="0" rtl="0" algn="ctr">
                        <a:spcBef>
                          <a:spcPts val="0"/>
                        </a:spcBef>
                        <a:spcAft>
                          <a:spcPts val="0"/>
                        </a:spcAft>
                        <a:buNone/>
                      </a:pPr>
                      <a:r>
                        <a:rPr b="1" lang="en-GB" sz="1200">
                          <a:latin typeface="ABeeZee"/>
                          <a:ea typeface="ABeeZee"/>
                          <a:cs typeface="ABeeZee"/>
                          <a:sym typeface="ABeeZee"/>
                        </a:rPr>
                        <a:t>P.E.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ABeeZee"/>
                          <a:ea typeface="ABeeZee"/>
                          <a:cs typeface="ABeeZee"/>
                          <a:sym typeface="ABeeZee"/>
                        </a:rPr>
                        <a:t>In PE we will be </a:t>
                      </a:r>
                      <a:r>
                        <a:rPr lang="en-GB" sz="1100">
                          <a:latin typeface="ABeeZee"/>
                          <a:ea typeface="ABeeZee"/>
                          <a:cs typeface="ABeeZee"/>
                          <a:sym typeface="ABeeZee"/>
                        </a:rPr>
                        <a:t>exploring</a:t>
                      </a:r>
                      <a:r>
                        <a:rPr lang="en-GB" sz="1100">
                          <a:latin typeface="ABeeZee"/>
                          <a:ea typeface="ABeeZee"/>
                          <a:cs typeface="ABeeZee"/>
                          <a:sym typeface="ABeeZee"/>
                        </a:rPr>
                        <a:t> the </a:t>
                      </a:r>
                      <a:r>
                        <a:rPr lang="en-GB" sz="1100">
                          <a:latin typeface="ABeeZee"/>
                          <a:ea typeface="ABeeZee"/>
                          <a:cs typeface="ABeeZee"/>
                          <a:sym typeface="ABeeZee"/>
                        </a:rPr>
                        <a:t>fundamentals</a:t>
                      </a:r>
                      <a:r>
                        <a:rPr lang="en-GB" sz="1100">
                          <a:latin typeface="ABeeZee"/>
                          <a:ea typeface="ABeeZee"/>
                          <a:cs typeface="ABeeZee"/>
                          <a:sym typeface="ABeeZee"/>
                        </a:rPr>
                        <a:t> of </a:t>
                      </a:r>
                      <a:r>
                        <a:rPr lang="en-GB" sz="1100">
                          <a:latin typeface="ABeeZee"/>
                          <a:ea typeface="ABeeZee"/>
                          <a:cs typeface="ABeeZee"/>
                          <a:sym typeface="ABeeZee"/>
                        </a:rPr>
                        <a:t>balancing</a:t>
                      </a:r>
                      <a:r>
                        <a:rPr lang="en-GB" sz="1100">
                          <a:latin typeface="ABeeZee"/>
                          <a:ea typeface="ABeeZee"/>
                          <a:cs typeface="ABeeZee"/>
                          <a:sym typeface="ABeeZee"/>
                        </a:rPr>
                        <a:t>, running and </a:t>
                      </a:r>
                      <a:r>
                        <a:rPr lang="en-GB" sz="1100">
                          <a:latin typeface="ABeeZee"/>
                          <a:ea typeface="ABeeZee"/>
                          <a:cs typeface="ABeeZee"/>
                          <a:sym typeface="ABeeZee"/>
                        </a:rPr>
                        <a:t>changing</a:t>
                      </a:r>
                      <a:r>
                        <a:rPr lang="en-GB" sz="1100">
                          <a:latin typeface="ABeeZee"/>
                          <a:ea typeface="ABeeZee"/>
                          <a:cs typeface="ABeeZee"/>
                          <a:sym typeface="ABeeZee"/>
                        </a:rPr>
                        <a:t> direction. We will be taking part in games and learning to work </a:t>
                      </a:r>
                      <a:r>
                        <a:rPr lang="en-GB" sz="1100">
                          <a:latin typeface="ABeeZee"/>
                          <a:ea typeface="ABeeZee"/>
                          <a:cs typeface="ABeeZee"/>
                          <a:sym typeface="ABeeZee"/>
                        </a:rPr>
                        <a:t>collaboratively</a:t>
                      </a:r>
                      <a:r>
                        <a:rPr lang="en-GB" sz="1100">
                          <a:latin typeface="ABeeZee"/>
                          <a:ea typeface="ABeeZee"/>
                          <a:cs typeface="ABeeZee"/>
                          <a:sym typeface="ABeeZee"/>
                        </a:rPr>
                        <a:t>.</a:t>
                      </a:r>
                      <a:endParaRPr sz="1100">
                        <a:latin typeface="ABeeZee"/>
                        <a:ea typeface="ABeeZee"/>
                        <a:cs typeface="ABeeZee"/>
                        <a:sym typeface="ABeeZee"/>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rotWithShape="1">
          <a:blip r:embed="rId7">
            <a:alphaModFix/>
          </a:blip>
          <a:srcRect b="7398" l="0" r="0" t="0"/>
          <a:stretch/>
        </p:blipFill>
        <p:spPr>
          <a:xfrm>
            <a:off x="5141250" y="948298"/>
            <a:ext cx="645676" cy="787748"/>
          </a:xfrm>
          <a:prstGeom prst="rect">
            <a:avLst/>
          </a:prstGeom>
          <a:noFill/>
          <a:ln>
            <a:noFill/>
          </a:ln>
        </p:spPr>
      </p:pic>
      <p:pic>
        <p:nvPicPr>
          <p:cNvPr id="71" name="Google Shape;71;p14"/>
          <p:cNvPicPr preferRelativeResize="0"/>
          <p:nvPr/>
        </p:nvPicPr>
        <p:blipFill>
          <a:blip r:embed="rId8">
            <a:alphaModFix/>
          </a:blip>
          <a:stretch>
            <a:fillRect/>
          </a:stretch>
        </p:blipFill>
        <p:spPr>
          <a:xfrm>
            <a:off x="5106275" y="2304977"/>
            <a:ext cx="645675" cy="642900"/>
          </a:xfrm>
          <a:prstGeom prst="rect">
            <a:avLst/>
          </a:prstGeom>
          <a:noFill/>
          <a:ln>
            <a:noFill/>
          </a:ln>
        </p:spPr>
      </p:pic>
      <p:pic>
        <p:nvPicPr>
          <p:cNvPr id="72" name="Google Shape;72;p14"/>
          <p:cNvPicPr preferRelativeResize="0"/>
          <p:nvPr/>
        </p:nvPicPr>
        <p:blipFill rotWithShape="1">
          <a:blip r:embed="rId9">
            <a:alphaModFix/>
          </a:blip>
          <a:srcRect b="6985" l="0" r="0" t="0"/>
          <a:stretch/>
        </p:blipFill>
        <p:spPr>
          <a:xfrm>
            <a:off x="5141250" y="3440748"/>
            <a:ext cx="563225" cy="532127"/>
          </a:xfrm>
          <a:prstGeom prst="rect">
            <a:avLst/>
          </a:prstGeom>
          <a:noFill/>
          <a:ln>
            <a:noFill/>
          </a:ln>
        </p:spPr>
      </p:pic>
      <p:pic>
        <p:nvPicPr>
          <p:cNvPr id="73" name="Google Shape;73;p14"/>
          <p:cNvPicPr preferRelativeResize="0"/>
          <p:nvPr/>
        </p:nvPicPr>
        <p:blipFill>
          <a:blip r:embed="rId10">
            <a:alphaModFix/>
          </a:blip>
          <a:stretch>
            <a:fillRect/>
          </a:stretch>
        </p:blipFill>
        <p:spPr>
          <a:xfrm>
            <a:off x="5100023" y="4456341"/>
            <a:ext cx="645675" cy="45703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